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media/image8.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65" r:id="rId5"/>
    <p:sldId id="266" r:id="rId6"/>
    <p:sldId id="262" r:id="rId7"/>
    <p:sldId id="267" r:id="rId8"/>
    <p:sldId id="263" r:id="rId9"/>
  </p:sldIdLst>
  <p:sldSz cx="7772400" cy="10058400"/>
  <p:notesSz cx="7010400" cy="9296400"/>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30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384175" y="6554470"/>
            <a:ext cx="4318635" cy="277495"/>
          </a:xfrm>
          <a:prstGeom prst="rect">
            <a:avLst/>
          </a:prstGeom>
          <a:noFill/>
          <a:ln w="0" cmpd="sng">
            <a:noFill/>
            <a:prstDash val="solid"/>
          </a:ln>
        </p:spPr>
        <p:txBody>
          <a:bodyPr vert="horz" lIns="0" tIns="0" rIns="0" bIns="0" anchor="t"/>
          <a:lstStyle/>
          <a:p>
            <a:pPr marL="0" marR="0" indent="0" algn="l">
              <a:lnSpc>
                <a:spcPts val="2200"/>
              </a:lnSpc>
              <a:spcAft>
                <a:spcPts val="0"/>
              </a:spcAft>
            </a:pPr>
            <a:r>
              <a:rPr lang="en-US" sz="1900" b="1" spc="420">
                <a:solidFill>
                  <a:srgbClr val="FFFFFF"/>
                </a:solidFill>
                <a:latin typeface="Arial" panose="02020603050405020304" pitchFamily="2"/>
              </a:rPr>
              <a:t>CITY OF ENNIS, TEXAS </a:t>
            </a:r>
          </a:p>
        </p:txBody>
      </p:sp>
      <p:sp>
        <p:nvSpPr>
          <p:cNvPr id="5" name="Text Placeholder 4"/>
          <p:cNvSpPr>
            <a:spLocks noGrp="1"/>
          </p:cNvSpPr>
          <p:nvPr>
            <p:ph type="body" idx="10"/>
          </p:nvPr>
        </p:nvSpPr>
        <p:spPr>
          <a:xfrm>
            <a:off x="396240" y="5986145"/>
            <a:ext cx="4258310" cy="299085"/>
          </a:xfrm>
          <a:prstGeom prst="rect">
            <a:avLst/>
          </a:prstGeom>
          <a:noFill/>
          <a:ln w="0" cmpd="sng">
            <a:noFill/>
            <a:prstDash val="solid"/>
          </a:ln>
        </p:spPr>
        <p:txBody>
          <a:bodyPr vert="horz" lIns="0" tIns="0" rIns="0" bIns="0" anchor="t"/>
          <a:lstStyle/>
          <a:p>
            <a:pPr marL="0" marR="0" indent="0" algn="l">
              <a:lnSpc>
                <a:spcPts val="2300"/>
              </a:lnSpc>
              <a:spcAft>
                <a:spcPts val="0"/>
              </a:spcAft>
            </a:pPr>
            <a:r>
              <a:rPr lang="en-US" sz="2050" spc="45">
                <a:solidFill>
                  <a:srgbClr val="FFFFFF"/>
                </a:solidFill>
                <a:latin typeface="Times New Roman" panose="02020603050405020304" pitchFamily="1"/>
              </a:rPr>
              <a:t>ECONOMIC DEVELOPMENT </a:t>
            </a:r>
          </a:p>
        </p:txBody>
      </p:sp>
      <p:sp>
        <p:nvSpPr>
          <p:cNvPr id="6" name="Text Placeholder 5"/>
          <p:cNvSpPr>
            <a:spLocks noGrp="1"/>
          </p:cNvSpPr>
          <p:nvPr>
            <p:ph type="body" idx="10"/>
          </p:nvPr>
        </p:nvSpPr>
        <p:spPr>
          <a:xfrm>
            <a:off x="405130" y="5417185"/>
            <a:ext cx="4288790" cy="568960"/>
          </a:xfrm>
          <a:prstGeom prst="rect">
            <a:avLst/>
          </a:prstGeom>
          <a:noFill/>
          <a:ln w="0" cmpd="sng">
            <a:noFill/>
            <a:prstDash val="solid"/>
          </a:ln>
        </p:spPr>
        <p:txBody>
          <a:bodyPr vert="horz" lIns="0" tIns="8255" rIns="0" bIns="0" anchor="t">
            <a:normAutofit fontScale="95000"/>
          </a:bodyPr>
          <a:lstStyle/>
          <a:p>
            <a:pPr marL="0" marR="0" indent="0" algn="l">
              <a:lnSpc>
                <a:spcPts val="4400"/>
              </a:lnSpc>
              <a:spcAft>
                <a:spcPts val="0"/>
              </a:spcAft>
            </a:pPr>
            <a:r>
              <a:rPr lang="en-US" sz="4250" b="1" spc="395">
                <a:solidFill>
                  <a:srgbClr val="FFFFFF"/>
                </a:solidFill>
                <a:latin typeface="Times New Roman" panose="02020603050405020304" pitchFamily="1"/>
              </a:rPr>
              <a:t>DIRECTOR OF </a:t>
            </a:r>
          </a:p>
        </p:txBody>
      </p:sp>
      <p:sp>
        <p:nvSpPr>
          <p:cNvPr id="7" name="Text Placeholder 6"/>
          <p:cNvSpPr>
            <a:spLocks noGrp="1"/>
          </p:cNvSpPr>
          <p:nvPr>
            <p:ph type="body" idx="10"/>
          </p:nvPr>
        </p:nvSpPr>
        <p:spPr>
          <a:xfrm>
            <a:off x="0" y="9335135"/>
            <a:ext cx="7772400" cy="177165"/>
          </a:xfrm>
          <a:prstGeom prst="rect">
            <a:avLst/>
          </a:prstGeom>
          <a:noFill/>
          <a:ln w="0" cmpd="sng">
            <a:noFill/>
            <a:prstDash val="solid"/>
          </a:ln>
        </p:spPr>
        <p:txBody>
          <a:bodyPr vert="horz" lIns="0" tIns="3810" rIns="0" bIns="0" anchor="t"/>
          <a:lstStyle/>
          <a:p>
            <a:pPr marL="0" marR="0" indent="0" algn="ctr">
              <a:lnSpc>
                <a:spcPts val="1300"/>
              </a:lnSpc>
              <a:spcAft>
                <a:spcPts val="0"/>
              </a:spcAft>
            </a:pPr>
            <a:r>
              <a:rPr lang="en-US" sz="1200" spc="120">
                <a:solidFill>
                  <a:srgbClr val="095AA8"/>
                </a:solidFill>
                <a:latin typeface="Arial" panose="02020603050405020304" pitchFamily="2"/>
              </a:rPr>
              <a:t>EXECUTIVE SEARCH PROVIDED BY STRATEGIC GOVERNMENT RESOURCES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0" y="2871470"/>
            <a:ext cx="7772400" cy="530225"/>
          </a:xfrm>
          <a:prstGeom prst="rect">
            <a:avLst/>
          </a:prstGeom>
          <a:noFill/>
          <a:ln w="0" cmpd="sng">
            <a:noFill/>
            <a:prstDash val="solid"/>
          </a:ln>
        </p:spPr>
        <p:txBody>
          <a:bodyPr vert="horz" lIns="0" tIns="0" rIns="0" bIns="0" anchor="t"/>
          <a:lstStyle/>
          <a:p>
            <a:pPr marL="0" marR="0" indent="0" algn="l">
              <a:lnSpc>
                <a:spcPts val="4200"/>
              </a:lnSpc>
              <a:spcAft>
                <a:spcPts val="0"/>
              </a:spcAft>
            </a:pPr>
            <a:r>
              <a:rPr lang="en-US" sz="5950" spc="355">
                <a:solidFill>
                  <a:srgbClr val="FFFFFF"/>
                </a:solidFill>
                <a:latin typeface="Times New Roman" panose="02020603050405020304" pitchFamily="1"/>
              </a:rPr>
              <a:t>THE COMMUNITY </a:t>
            </a:r>
          </a:p>
        </p:txBody>
      </p:sp>
      <p:sp>
        <p:nvSpPr>
          <p:cNvPr id="5" name="Text Placeholder 4"/>
          <p:cNvSpPr>
            <a:spLocks noGrp="1"/>
          </p:cNvSpPr>
          <p:nvPr>
            <p:ph type="body" idx="10"/>
          </p:nvPr>
        </p:nvSpPr>
        <p:spPr>
          <a:xfrm>
            <a:off x="0" y="3722370"/>
            <a:ext cx="7772400" cy="886460"/>
          </a:xfrm>
          <a:prstGeom prst="rect">
            <a:avLst/>
          </a:prstGeom>
          <a:noFill/>
          <a:ln w="0" cmpd="sng">
            <a:noFill/>
            <a:prstDash val="solid"/>
          </a:ln>
        </p:spPr>
        <p:txBody>
          <a:bodyPr vert="horz" lIns="0" tIns="3810" rIns="0" bIns="0" anchor="t">
            <a:normAutofit fontScale="95000"/>
          </a:bodyPr>
          <a:lstStyle/>
          <a:p>
            <a:pPr marL="457200" marR="457200" indent="0" algn="just">
              <a:lnSpc>
                <a:spcPts val="1300"/>
              </a:lnSpc>
              <a:spcAft>
                <a:spcPts val="1765"/>
              </a:spcAft>
            </a:pPr>
            <a:r>
              <a:rPr lang="en-US" sz="1100" spc="55">
                <a:solidFill>
                  <a:srgbClr val="055AA8"/>
                </a:solidFill>
                <a:latin typeface="Courier New" panose="02020603050405020304" pitchFamily="3"/>
              </a:rPr>
              <a:t>E</a:t>
            </a:r>
            <a:r>
              <a:rPr lang="en-US" sz="1100" spc="55">
                <a:solidFill>
                  <a:srgbClr val="393C38"/>
                </a:solidFill>
                <a:latin typeface="Tahoma" panose="02020603050405020304" pitchFamily="2"/>
              </a:rPr>
              <a:t>nnis, Texas, located in Ellis County, truly epitomizes everything Texas. Ennis is a thriving business and family friendly community of nearly 20,000. Covering 32.75 square miles, Ennis is located on IH 45 just 30 minutes south of Dallas and has the heart of a small town with the energy of a city ten times the size. </a:t>
            </a:r>
          </a:p>
        </p:txBody>
      </p:sp>
      <p:sp>
        <p:nvSpPr>
          <p:cNvPr id="6" name="Text Placeholder 5"/>
          <p:cNvSpPr>
            <a:spLocks noGrp="1"/>
          </p:cNvSpPr>
          <p:nvPr>
            <p:ph type="body" idx="10"/>
          </p:nvPr>
        </p:nvSpPr>
        <p:spPr>
          <a:xfrm>
            <a:off x="229235" y="4608830"/>
            <a:ext cx="3526155" cy="5279390"/>
          </a:xfrm>
          <a:prstGeom prst="rect">
            <a:avLst/>
          </a:prstGeom>
          <a:noFill/>
          <a:ln w="0" cmpd="sng">
            <a:noFill/>
            <a:prstDash val="solid"/>
          </a:ln>
        </p:spPr>
        <p:txBody>
          <a:bodyPr vert="horz" lIns="0" tIns="19685" rIns="0" bIns="0" anchor="t"/>
          <a:lstStyle/>
          <a:p>
            <a:pPr marL="228600" marR="0" indent="0" algn="just">
              <a:lnSpc>
                <a:spcPts val="1300"/>
              </a:lnSpc>
              <a:spcAft>
                <a:spcPts val="0"/>
              </a:spcAft>
            </a:pPr>
            <a:r>
              <a:rPr lang="en-US" sz="1100" spc="20">
                <a:solidFill>
                  <a:srgbClr val="393C38"/>
                </a:solidFill>
                <a:latin typeface="Tahoma" panose="02020603050405020304" pitchFamily="2"/>
              </a:rPr>
              <a:t>Ennis is built on Texas tradition...the wild west, railroading and bluebonnets. In 1872, the City of Ennis was established on land purchased by the Houston and Texas Central Railroad (H&amp;TC) for the line’s northern terminus. The namesake of the </a:t>
            </a:r>
            <a:r>
              <a:rPr lang="en-US" sz="1050" spc="20">
                <a:solidFill>
                  <a:srgbClr val="393C38"/>
                </a:solidFill>
                <a:latin typeface="Verdana" panose="02020603050405020304" pitchFamily="2"/>
              </a:rPr>
              <a:t>town was Cornelius Ennis, an early H&amp;TC official. </a:t>
            </a:r>
            <a:r>
              <a:rPr lang="en-US" sz="1100" spc="20">
                <a:solidFill>
                  <a:srgbClr val="393C38"/>
                </a:solidFill>
                <a:latin typeface="Tahoma" panose="02020603050405020304" pitchFamily="2"/>
              </a:rPr>
              <a:t>He served as Mayor of Houston (1856-1857). By 1930, Ennis was known as the place “Where Railroads and Cotton Fields Meet”. For over 135 years, Ennis has successfully repositioned its strategic business focus from railroad, to agriculture, to modern industry. Ennis continues to embrace the rapidly changing business environment and enthusiastically looks forward to a very dynamic future. </a:t>
            </a:r>
          </a:p>
          <a:p>
            <a:pPr marL="228600" marR="0" indent="0" algn="just">
              <a:lnSpc>
                <a:spcPts val="1300"/>
              </a:lnSpc>
              <a:spcBef>
                <a:spcPts val="1405"/>
              </a:spcBef>
              <a:spcAft>
                <a:spcPts val="0"/>
              </a:spcAft>
            </a:pPr>
            <a:r>
              <a:rPr lang="en-US" sz="1100" spc="20">
                <a:solidFill>
                  <a:srgbClr val="393C38"/>
                </a:solidFill>
                <a:latin typeface="Tahoma" panose="02020603050405020304" pitchFamily="2"/>
              </a:rPr>
              <a:t>Quality of life is a key priority for the citizens of Ennis. The city is a great place to grow families, with open spaces and a diverse population. The City of Ennis has over 175 acres of city parks, three lakes and 14 tennis courts. Nearby Lake Bardwell </a:t>
            </a:r>
            <a:r>
              <a:rPr lang="en-US" sz="1050" spc="20">
                <a:solidFill>
                  <a:srgbClr val="393C38"/>
                </a:solidFill>
                <a:latin typeface="Verdana" panose="02020603050405020304" pitchFamily="2"/>
              </a:rPr>
              <a:t>offers skiing, fishing, swimming, boating, and </a:t>
            </a:r>
            <a:r>
              <a:rPr lang="en-US" sz="1100" spc="20">
                <a:solidFill>
                  <a:srgbClr val="393C38"/>
                </a:solidFill>
                <a:latin typeface="Tahoma" panose="02020603050405020304" pitchFamily="2"/>
              </a:rPr>
              <a:t>camping. Downtown Ennis is a vibrant area with numerous shops, boutiques and eateries lining the antique red brick streets of this beautiful National Register Historic District. </a:t>
            </a:r>
          </a:p>
          <a:p>
            <a:pPr marL="228600" marR="0" indent="0" algn="just">
              <a:lnSpc>
                <a:spcPts val="1300"/>
              </a:lnSpc>
              <a:spcBef>
                <a:spcPts val="1305"/>
              </a:spcBef>
              <a:spcAft>
                <a:spcPts val="0"/>
              </a:spcAft>
            </a:pPr>
            <a:r>
              <a:rPr lang="en-US" sz="1100" spc="0">
                <a:solidFill>
                  <a:srgbClr val="393C38"/>
                </a:solidFill>
                <a:latin typeface="Tahoma" panose="02020603050405020304" pitchFamily="2"/>
              </a:rPr>
              <a:t>Families from all over Texas, and even the world, </a:t>
            </a:r>
            <a:r>
              <a:rPr lang="en-US" sz="1050" spc="0">
                <a:solidFill>
                  <a:srgbClr val="393C38"/>
                </a:solidFill>
                <a:latin typeface="Verdana" panose="02020603050405020304" pitchFamily="2"/>
              </a:rPr>
              <a:t>arrive in April to see the “Official Bluebonnet </a:t>
            </a:r>
            <a:r>
              <a:rPr lang="en-US" sz="1100" spc="0">
                <a:solidFill>
                  <a:srgbClr val="393C38"/>
                </a:solidFill>
                <a:latin typeface="Tahoma" panose="02020603050405020304" pitchFamily="2"/>
              </a:rPr>
              <a:t>Trail of Texas,” which boasts 40 miles of rural </a:t>
            </a:r>
          </a:p>
          <a:p>
            <a:pPr marL="0" marR="0" indent="0" algn="l">
              <a:lnSpc>
                <a:spcPts val="900"/>
              </a:lnSpc>
              <a:spcBef>
                <a:spcPts val="1370"/>
              </a:spcBef>
              <a:spcAft>
                <a:spcPts val="120"/>
              </a:spcAft>
              <a:tabLst>
                <a:tab pos="228600" algn="l"/>
              </a:tabLst>
            </a:pPr>
            <a:r>
              <a:rPr lang="en-US" sz="800" spc="15">
                <a:solidFill>
                  <a:srgbClr val="055AA8"/>
                </a:solidFill>
                <a:latin typeface="Arial" panose="02020603050405020304" pitchFamily="2"/>
              </a:rPr>
              <a:t>2 </a:t>
            </a:r>
            <a:r>
              <a:rPr lang="en-US" sz="850" spc="15">
                <a:solidFill>
                  <a:srgbClr val="055AA8"/>
                </a:solidFill>
                <a:latin typeface="Times New Roman" panose="02020603050405020304" pitchFamily="1"/>
              </a:rPr>
              <a:t>ENNIS, TEXAS: DIRECTOR OF ECONOMIC DEVELOPMENT </a:t>
            </a:r>
          </a:p>
        </p:txBody>
      </p:sp>
      <p:sp>
        <p:nvSpPr>
          <p:cNvPr id="7" name="Text Placeholder 6"/>
          <p:cNvSpPr>
            <a:spLocks noGrp="1"/>
          </p:cNvSpPr>
          <p:nvPr>
            <p:ph type="body" idx="10"/>
          </p:nvPr>
        </p:nvSpPr>
        <p:spPr>
          <a:xfrm>
            <a:off x="4029710" y="4608830"/>
            <a:ext cx="3297555" cy="4970780"/>
          </a:xfrm>
          <a:prstGeom prst="rect">
            <a:avLst/>
          </a:prstGeom>
          <a:noFill/>
          <a:ln w="0" cmpd="sng">
            <a:noFill/>
            <a:prstDash val="solid"/>
          </a:ln>
        </p:spPr>
        <p:txBody>
          <a:bodyPr vert="horz" lIns="0" tIns="19685" rIns="0" bIns="0" anchor="t"/>
          <a:lstStyle/>
          <a:p>
            <a:pPr marL="0" marR="0" indent="0" algn="just">
              <a:lnSpc>
                <a:spcPts val="1300"/>
              </a:lnSpc>
              <a:spcAft>
                <a:spcPts val="0"/>
              </a:spcAft>
            </a:pPr>
            <a:r>
              <a:rPr lang="en-US" sz="1100" spc="30">
                <a:solidFill>
                  <a:srgbClr val="393C38"/>
                </a:solidFill>
                <a:latin typeface="Tahoma" panose="02020603050405020304" pitchFamily="2"/>
              </a:rPr>
              <a:t>bluebonnet trails. Other annual events include the Christmas Parade of Lights, Blues on Main, Ennis Freedom Fest, Ennis Autumn Daze, and celebration of the City’s Czech heritage with the National Polka Festival, which started 53 years ago. The City is also the proud home of the Texas Motorplex, which brings more than 300,000 race fans every year. Other attractions include the Ennis Railroad and Cultural Heritage Museum, and the Ennis Public Theatre and Theatre Rocks </a:t>
            </a:r>
            <a:r>
              <a:rPr lang="en-US" sz="1050" spc="30">
                <a:solidFill>
                  <a:srgbClr val="393C38"/>
                </a:solidFill>
                <a:latin typeface="Verdana" panose="02020603050405020304" pitchFamily="2"/>
              </a:rPr>
              <a:t>– two live theatres that offer plays and musicals </a:t>
            </a:r>
            <a:r>
              <a:rPr lang="en-US" sz="1100" spc="30">
                <a:solidFill>
                  <a:srgbClr val="393C38"/>
                </a:solidFill>
                <a:latin typeface="Tahoma" panose="02020603050405020304" pitchFamily="2"/>
              </a:rPr>
              <a:t>year-found. </a:t>
            </a:r>
          </a:p>
          <a:p>
            <a:pPr marL="0" marR="0" indent="0" algn="just">
              <a:lnSpc>
                <a:spcPts val="1300"/>
              </a:lnSpc>
              <a:spcBef>
                <a:spcPts val="1430"/>
              </a:spcBef>
              <a:spcAft>
                <a:spcPts val="0"/>
              </a:spcAft>
            </a:pPr>
            <a:r>
              <a:rPr lang="en-US" sz="1100" spc="25">
                <a:solidFill>
                  <a:srgbClr val="393C38"/>
                </a:solidFill>
                <a:latin typeface="Tahoma" panose="02020603050405020304" pitchFamily="2"/>
              </a:rPr>
              <a:t>Ennis is an attractive place to live due to its location in the Southern Tier of the Dallas-Fort Worth Metroplex, but, in recent years, Ennis has become a destination in its own right. A tornado in 2013 that ripped through the core of </a:t>
            </a:r>
            <a:r>
              <a:rPr lang="en-US" sz="1050" spc="25">
                <a:solidFill>
                  <a:srgbClr val="393C38"/>
                </a:solidFill>
                <a:latin typeface="Verdana" panose="02020603050405020304" pitchFamily="2"/>
              </a:rPr>
              <a:t>downtown caused significant property damage. </a:t>
            </a:r>
            <a:r>
              <a:rPr lang="en-US" sz="1100" spc="25">
                <a:solidFill>
                  <a:srgbClr val="393C38"/>
                </a:solidFill>
                <a:latin typeface="Tahoma" panose="02020603050405020304" pitchFamily="2"/>
              </a:rPr>
              <a:t>While seemingly a setback, the devastation actually brought about opportunity, and the community approved a Comprehensive Plan and a subsequent Downtown Master Plan to guide the rebuilding process and carry Downtown Ennis, the heart and soul of the community, into the future. In addition to a revitalized downtown, through the development of the Comprehensive Plan, Ennis citizens also expressed interest in new retail, shopping, dining, entertainment, amenities, and residential development.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0" y="6075680"/>
            <a:ext cx="7772400" cy="542290"/>
          </a:xfrm>
          <a:prstGeom prst="rect">
            <a:avLst/>
          </a:prstGeom>
          <a:noFill/>
          <a:ln w="0" cmpd="sng">
            <a:noFill/>
            <a:prstDash val="solid"/>
          </a:ln>
        </p:spPr>
        <p:txBody>
          <a:bodyPr vert="horz" lIns="0" tIns="1905" rIns="0" bIns="0" anchor="t"/>
          <a:lstStyle/>
          <a:p>
            <a:pPr marL="0" marR="0" indent="0" algn="ctr">
              <a:lnSpc>
                <a:spcPts val="2900"/>
              </a:lnSpc>
              <a:spcAft>
                <a:spcPts val="1285"/>
              </a:spcAft>
            </a:pPr>
            <a:r>
              <a:rPr lang="en-US" sz="2550" spc="250">
                <a:solidFill>
                  <a:srgbClr val="055AA8"/>
                </a:solidFill>
                <a:latin typeface="Times New Roman" panose="02020603050405020304" pitchFamily="1"/>
              </a:rPr>
              <a:t>GOVERNANCE AND ORGANIZATION </a:t>
            </a:r>
          </a:p>
        </p:txBody>
      </p:sp>
      <p:sp>
        <p:nvSpPr>
          <p:cNvPr id="5" name="Text Placeholder 4"/>
          <p:cNvSpPr>
            <a:spLocks noGrp="1"/>
          </p:cNvSpPr>
          <p:nvPr>
            <p:ph type="body" idx="10"/>
          </p:nvPr>
        </p:nvSpPr>
        <p:spPr>
          <a:xfrm>
            <a:off x="0" y="6617970"/>
            <a:ext cx="7772400" cy="3129280"/>
          </a:xfrm>
          <a:prstGeom prst="rect">
            <a:avLst/>
          </a:prstGeom>
          <a:noFill/>
          <a:ln w="0" cmpd="sng">
            <a:noFill/>
            <a:prstDash val="solid"/>
          </a:ln>
        </p:spPr>
        <p:txBody>
          <a:bodyPr vert="horz" lIns="0" tIns="10795" rIns="0" bIns="0" anchor="t"/>
          <a:lstStyle/>
          <a:p>
            <a:pPr marL="457200" marR="457200" indent="0" algn="just">
              <a:lnSpc>
                <a:spcPts val="1300"/>
              </a:lnSpc>
              <a:spcAft>
                <a:spcPts val="0"/>
              </a:spcAft>
            </a:pPr>
            <a:r>
              <a:rPr lang="en-US" sz="1100" spc="45">
                <a:solidFill>
                  <a:srgbClr val="055AA8"/>
                </a:solidFill>
                <a:latin typeface="Courier New" panose="02020603050405020304" pitchFamily="3"/>
              </a:rPr>
              <a:t>T</a:t>
            </a:r>
            <a:r>
              <a:rPr lang="en-US" sz="1100" spc="45">
                <a:solidFill>
                  <a:srgbClr val="383C39"/>
                </a:solidFill>
                <a:latin typeface="Tahoma" panose="02020603050405020304" pitchFamily="2"/>
              </a:rPr>
              <a:t>he City of Ennis has operated under the Commission-Manager form of government since 1956. Policy making and legislative authority are vested in the City Commission, which consists of a </a:t>
            </a:r>
            <a:r>
              <a:rPr lang="en-US" sz="1050" spc="45">
                <a:solidFill>
                  <a:srgbClr val="383C39"/>
                </a:solidFill>
                <a:latin typeface="Verdana" panose="02020603050405020304" pitchFamily="2"/>
              </a:rPr>
              <a:t>Mayor and six City Commissioners. There are five single-member districts, with the Mayor and </a:t>
            </a:r>
            <a:r>
              <a:rPr lang="en-US" sz="1100" spc="45">
                <a:solidFill>
                  <a:srgbClr val="383C39"/>
                </a:solidFill>
                <a:latin typeface="Tahoma" panose="02020603050405020304" pitchFamily="2"/>
              </a:rPr>
              <a:t>Mayor Pro-Tem elected at large. Commission members are elected for three-year staggered terms, with a term limit of three consecutive three-year teams in any one position. The City Commission is responsible for passing ordinances, adopting a budget, appointing committees, and hiring the City Manager, City Secretary and the City Attorney. </a:t>
            </a:r>
          </a:p>
          <a:p>
            <a:pPr marL="457200" marR="457200" indent="0" algn="just">
              <a:lnSpc>
                <a:spcPts val="1300"/>
              </a:lnSpc>
              <a:spcBef>
                <a:spcPts val="1340"/>
              </a:spcBef>
              <a:spcAft>
                <a:spcPts val="0"/>
              </a:spcAft>
            </a:pPr>
            <a:r>
              <a:rPr lang="en-US" sz="1100" spc="35">
                <a:solidFill>
                  <a:srgbClr val="383C39"/>
                </a:solidFill>
                <a:latin typeface="Tahoma" panose="02020603050405020304" pitchFamily="2"/>
              </a:rPr>
              <a:t>The municipal organization is comprised of 16 Departments including City Manager, City Secretary, City Attorney, Police, Fire, Finance, Human Resources, Communications &amp; Marketing, Downtown Development, Economic Development, Health, Library, Planning &amp; Development, Parks &amp; Recreation, Public Works (including Water, Wastewater and Sanitation), and Tourism comprised of roughly 210 employees providing municipal services supported by a total annual budget of approximately $79 million (General Fund $20.5 million). The City’s 2020 total ad valorem tax rate is $0.724473, comprised of $0.449865 for the General Fund and $0.274608 for the Interest &amp; Sinking Fund. </a:t>
            </a:r>
          </a:p>
          <a:p>
            <a:pPr marL="457200" marR="457200" indent="0" algn="just">
              <a:lnSpc>
                <a:spcPts val="1300"/>
              </a:lnSpc>
              <a:spcBef>
                <a:spcPts val="1360"/>
              </a:spcBef>
              <a:spcAft>
                <a:spcPts val="985"/>
              </a:spcAft>
            </a:pPr>
            <a:r>
              <a:rPr lang="en-US" sz="1100" spc="0">
                <a:solidFill>
                  <a:srgbClr val="383C39"/>
                </a:solidFill>
                <a:latin typeface="Tahoma" panose="02020603050405020304" pitchFamily="2"/>
              </a:rPr>
              <a:t>Mr. Marty Nelson was recently promoted to the position of City Manager, following service to the City of Ennis as their Director of Economic Development for the last seven years. </a:t>
            </a:r>
          </a:p>
        </p:txBody>
      </p:sp>
      <p:sp>
        <p:nvSpPr>
          <p:cNvPr id="8" name="Text Placeholder 7"/>
          <p:cNvSpPr>
            <a:spLocks noGrp="1"/>
          </p:cNvSpPr>
          <p:nvPr>
            <p:ph type="body" idx="10"/>
          </p:nvPr>
        </p:nvSpPr>
        <p:spPr>
          <a:xfrm>
            <a:off x="0" y="0"/>
            <a:ext cx="5657215" cy="3169920"/>
          </a:xfrm>
          <a:prstGeom prst="rect">
            <a:avLst/>
          </a:prstGeom>
          <a:noFill/>
          <a:ln w="0" cmpd="sng">
            <a:noFill/>
            <a:prstDash val="solid"/>
          </a:ln>
        </p:spPr>
        <p:txBody>
          <a:bodyPr vert="horz" lIns="0" tIns="403225" rIns="0" bIns="0" anchor="t"/>
          <a:lstStyle/>
          <a:p>
            <a:pPr marL="457200" marR="0" indent="0" algn="l">
              <a:lnSpc>
                <a:spcPts val="2300"/>
              </a:lnSpc>
              <a:spcAft>
                <a:spcPts val="0"/>
              </a:spcAft>
            </a:pPr>
            <a:r>
              <a:rPr lang="en-US" sz="2050" spc="120">
                <a:solidFill>
                  <a:srgbClr val="055AA8"/>
                </a:solidFill>
                <a:latin typeface="Times New Roman" panose="02020603050405020304" pitchFamily="1"/>
              </a:rPr>
              <a:t>THE COMMUNITY </a:t>
            </a:r>
            <a:r>
              <a:rPr lang="en-US" sz="1250" b="1" spc="120">
                <a:solidFill>
                  <a:srgbClr val="055AA8"/>
                </a:solidFill>
                <a:latin typeface="Arial" panose="02020603050405020304" pitchFamily="2"/>
              </a:rPr>
              <a:t>CONTINUED </a:t>
            </a:r>
          </a:p>
          <a:p>
            <a:pPr marL="457200" marR="274320" indent="0" algn="just">
              <a:lnSpc>
                <a:spcPts val="1300"/>
              </a:lnSpc>
              <a:spcBef>
                <a:spcPts val="1220"/>
              </a:spcBef>
              <a:spcAft>
                <a:spcPts val="0"/>
              </a:spcAft>
            </a:pPr>
            <a:r>
              <a:rPr lang="en-US" sz="1100" spc="30">
                <a:solidFill>
                  <a:srgbClr val="383C39"/>
                </a:solidFill>
                <a:latin typeface="Tahoma" panose="02020603050405020304" pitchFamily="2"/>
              </a:rPr>
              <a:t>Ennis is on the cusp of growth and prosperity that will grow the local economy and improve the quality of life for all who call Ennis home. </a:t>
            </a:r>
            <a:r>
              <a:rPr lang="en-US" sz="1050" spc="30">
                <a:solidFill>
                  <a:srgbClr val="383C39"/>
                </a:solidFill>
                <a:latin typeface="Verdana" panose="02020603050405020304" pitchFamily="2"/>
              </a:rPr>
              <a:t>The City is an excellent place to find employment. With a commitment </a:t>
            </a:r>
            <a:r>
              <a:rPr lang="en-US" sz="1100" spc="30">
                <a:solidFill>
                  <a:srgbClr val="383C39"/>
                </a:solidFill>
                <a:latin typeface="Tahoma" panose="02020603050405020304" pitchFamily="2"/>
              </a:rPr>
              <a:t>to continued economic development, the City of Ennis has recruited over $660 million in industrial development projects and created over 3,000 jobs in the last 10 years. </a:t>
            </a:r>
          </a:p>
          <a:p>
            <a:pPr marL="457200" marR="274320" indent="0" algn="just">
              <a:lnSpc>
                <a:spcPts val="1300"/>
              </a:lnSpc>
              <a:spcBef>
                <a:spcPts val="1340"/>
              </a:spcBef>
              <a:spcAft>
                <a:spcPts val="0"/>
              </a:spcAft>
            </a:pPr>
            <a:r>
              <a:rPr lang="en-US" sz="1100" spc="35">
                <a:solidFill>
                  <a:srgbClr val="383C39"/>
                </a:solidFill>
                <a:latin typeface="Tahoma" panose="02020603050405020304" pitchFamily="2"/>
              </a:rPr>
              <a:t>Major employers include City of Ennis, Ennis Regional Medical Center, Sterilite, Wal-Mart, GAF, Leggett &amp; Platt, and Polyco. Major economic developments projects currently underway include Buc-ee’s and Fresh Pet. Ennis is home to the Ennis Regional Medical Center’s new state-of-the-art facility, which has attracted 36 physicians from general practitioners to specialists. Ennis also boasts an award-winning public education system, with 10 campuses and a total enrollment of 5,773.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0" y="381000"/>
            <a:ext cx="7772400" cy="430530"/>
          </a:xfrm>
          <a:prstGeom prst="rect">
            <a:avLst/>
          </a:prstGeom>
          <a:noFill/>
          <a:ln w="0" cmpd="sng">
            <a:noFill/>
            <a:prstDash val="solid"/>
          </a:ln>
        </p:spPr>
        <p:txBody>
          <a:bodyPr vert="horz" lIns="0" tIns="3175" rIns="0" bIns="0" anchor="t"/>
          <a:lstStyle/>
          <a:p>
            <a:pPr marL="320040" marR="0" indent="0" algn="l">
              <a:lnSpc>
                <a:spcPts val="2900"/>
              </a:lnSpc>
              <a:spcAft>
                <a:spcPts val="395"/>
              </a:spcAft>
            </a:pPr>
            <a:r>
              <a:rPr lang="en-US" sz="2550" spc="200">
                <a:solidFill>
                  <a:srgbClr val="055AA8"/>
                </a:solidFill>
                <a:latin typeface="Times New Roman" panose="02020603050405020304" pitchFamily="1"/>
              </a:rPr>
              <a:t>IDEAL CANDIDATE </a:t>
            </a:r>
          </a:p>
        </p:txBody>
      </p:sp>
      <p:sp>
        <p:nvSpPr>
          <p:cNvPr id="5" name="Text Placeholder 4"/>
          <p:cNvSpPr>
            <a:spLocks noGrp="1"/>
          </p:cNvSpPr>
          <p:nvPr>
            <p:ph type="body" idx="10"/>
          </p:nvPr>
        </p:nvSpPr>
        <p:spPr>
          <a:xfrm>
            <a:off x="0" y="811530"/>
            <a:ext cx="7772400" cy="4449445"/>
          </a:xfrm>
          <a:prstGeom prst="rect">
            <a:avLst/>
          </a:prstGeom>
          <a:noFill/>
          <a:ln w="0" cmpd="sng">
            <a:noFill/>
            <a:prstDash val="solid"/>
          </a:ln>
        </p:spPr>
        <p:txBody>
          <a:bodyPr vert="horz" lIns="0" tIns="10160" rIns="0" bIns="0" anchor="t"/>
          <a:lstStyle/>
          <a:p>
            <a:pPr marL="320040" marR="320040" indent="0" algn="just">
              <a:lnSpc>
                <a:spcPts val="1300"/>
              </a:lnSpc>
              <a:spcAft>
                <a:spcPts val="0"/>
              </a:spcAft>
            </a:pPr>
            <a:r>
              <a:rPr lang="en-US" sz="1100" spc="60">
                <a:solidFill>
                  <a:srgbClr val="055AA8"/>
                </a:solidFill>
                <a:latin typeface="Courier New" panose="02020603050405020304" pitchFamily="3"/>
              </a:rPr>
              <a:t>T</a:t>
            </a:r>
            <a:r>
              <a:rPr lang="en-US" sz="1100" spc="60">
                <a:solidFill>
                  <a:srgbClr val="393C38"/>
                </a:solidFill>
                <a:latin typeface="Tahoma" panose="02020603050405020304" pitchFamily="2"/>
              </a:rPr>
              <a:t>he City of Ennis seeks a servant leader of high integrity to serve as its next Director of Economic Development. The selected individual must be passionate about public service and enthusiastic about being a part of a growing and dynamic community. </a:t>
            </a:r>
          </a:p>
          <a:p>
            <a:pPr marL="320040" marR="320040" indent="0" algn="just">
              <a:lnSpc>
                <a:spcPts val="1300"/>
              </a:lnSpc>
              <a:spcBef>
                <a:spcPts val="1370"/>
              </a:spcBef>
              <a:spcAft>
                <a:spcPts val="0"/>
              </a:spcAft>
            </a:pPr>
            <a:r>
              <a:rPr lang="en-US" sz="1050" spc="0">
                <a:solidFill>
                  <a:srgbClr val="393C38"/>
                </a:solidFill>
                <a:latin typeface="Verdana" panose="02020603050405020304" pitchFamily="2"/>
              </a:rPr>
              <a:t>This is a high-profile position, and the new Director of Economic Development should be accessible to </a:t>
            </a:r>
            <a:r>
              <a:rPr lang="en-US" sz="1100" spc="0">
                <a:solidFill>
                  <a:srgbClr val="393C38"/>
                </a:solidFill>
                <a:latin typeface="Tahoma" panose="02020603050405020304" pitchFamily="2"/>
              </a:rPr>
              <a:t>the public and have the desire to become an integral part of the community. The ideal candidate will </a:t>
            </a:r>
            <a:r>
              <a:rPr lang="en-US" sz="1050" spc="0">
                <a:solidFill>
                  <a:srgbClr val="393C38"/>
                </a:solidFill>
                <a:latin typeface="Verdana" panose="02020603050405020304" pitchFamily="2"/>
              </a:rPr>
              <a:t>possess exceptional interpersonal skills, flexibility, and adaptability. The successor Director of Economic </a:t>
            </a:r>
            <a:r>
              <a:rPr lang="en-US" sz="1100" spc="0">
                <a:solidFill>
                  <a:srgbClr val="393C38"/>
                </a:solidFill>
                <a:latin typeface="Tahoma" panose="02020603050405020304" pitchFamily="2"/>
              </a:rPr>
              <a:t>Development must be approachable, develop an “esprit de corps” with the Ennis Economic Development Team and possess highly advanced communication skills. </a:t>
            </a:r>
          </a:p>
          <a:p>
            <a:pPr marL="320040" marR="320040" indent="0" algn="just">
              <a:lnSpc>
                <a:spcPts val="1300"/>
              </a:lnSpc>
              <a:spcBef>
                <a:spcPts val="1340"/>
              </a:spcBef>
              <a:spcAft>
                <a:spcPts val="0"/>
              </a:spcAft>
            </a:pPr>
            <a:r>
              <a:rPr lang="en-US" sz="1100" spc="50">
                <a:solidFill>
                  <a:srgbClr val="393C38"/>
                </a:solidFill>
                <a:latin typeface="Tahoma" panose="02020603050405020304" pitchFamily="2"/>
              </a:rPr>
              <a:t>The successful candidate will have a demonstrated track record of creative and entrepreneurial approaches and be willing to consider “outside the box” strategies to address economic development issues and challenges. The ideal candidate will be open-minded but pragmatic and possess a high level of emotional intelligence. The selected individual will work well under pressure and thrive in a fast-paced work environment. </a:t>
            </a:r>
          </a:p>
          <a:p>
            <a:pPr marL="320040" marR="320040" indent="0" algn="just">
              <a:lnSpc>
                <a:spcPts val="1300"/>
              </a:lnSpc>
              <a:spcBef>
                <a:spcPts val="1350"/>
              </a:spcBef>
              <a:spcAft>
                <a:spcPts val="0"/>
              </a:spcAft>
            </a:pPr>
            <a:r>
              <a:rPr lang="en-US" sz="1100" spc="25">
                <a:solidFill>
                  <a:srgbClr val="393C38"/>
                </a:solidFill>
                <a:latin typeface="Tahoma" panose="02020603050405020304" pitchFamily="2"/>
              </a:rPr>
              <a:t>The ideal candidate will espouse servant leader principles and support transparency in operations. </a:t>
            </a:r>
            <a:r>
              <a:rPr lang="en-US" sz="1050" spc="25">
                <a:solidFill>
                  <a:srgbClr val="393C38"/>
                </a:solidFill>
                <a:latin typeface="Verdana" panose="02020603050405020304" pitchFamily="2"/>
              </a:rPr>
              <a:t>The selected individual will be a highly effective negotiator and mediator who is able to build consensus and forge strategic partnerships with clients, Team Members, City staff, and with community boards </a:t>
            </a:r>
            <a:r>
              <a:rPr lang="en-US" sz="1100" spc="25">
                <a:solidFill>
                  <a:srgbClr val="393C38"/>
                </a:solidFill>
                <a:latin typeface="Tahoma" panose="02020603050405020304" pitchFamily="2"/>
              </a:rPr>
              <a:t>and stakeholders. </a:t>
            </a:r>
          </a:p>
          <a:p>
            <a:pPr marL="320040" marR="320040" indent="0" algn="just">
              <a:lnSpc>
                <a:spcPts val="1300"/>
              </a:lnSpc>
              <a:spcBef>
                <a:spcPts val="1360"/>
              </a:spcBef>
              <a:spcAft>
                <a:spcPts val="910"/>
              </a:spcAft>
            </a:pPr>
            <a:r>
              <a:rPr lang="en-US" sz="1100" spc="45">
                <a:solidFill>
                  <a:srgbClr val="393C38"/>
                </a:solidFill>
                <a:latin typeface="Tahoma" panose="02020603050405020304" pitchFamily="2"/>
              </a:rPr>
              <a:t>The chosen candidate will establish and maintain positive, trusting, and highly productive relationships and work continuously with both internal and external groups to facilitate a strong, high performing team. A team builder with a collaborative and proactive management style will be successful in this position. The selected individual will advocate for development opportunities in Ennis and be a champion for the community. </a:t>
            </a:r>
          </a:p>
        </p:txBody>
      </p:sp>
      <p:sp>
        <p:nvSpPr>
          <p:cNvPr id="6" name="Text Placeholder 5"/>
          <p:cNvSpPr>
            <a:spLocks noGrp="1"/>
          </p:cNvSpPr>
          <p:nvPr>
            <p:ph type="body" idx="10"/>
          </p:nvPr>
        </p:nvSpPr>
        <p:spPr>
          <a:xfrm>
            <a:off x="0" y="5260975"/>
            <a:ext cx="7772400" cy="2599690"/>
          </a:xfrm>
          <a:prstGeom prst="rect">
            <a:avLst/>
          </a:prstGeom>
          <a:noFill/>
          <a:ln w="0" cmpd="sng">
            <a:noFill/>
            <a:prstDash val="solid"/>
          </a:ln>
        </p:spPr>
        <p:txBody>
          <a:bodyPr vert="horz" lIns="0" tIns="51435" rIns="0" bIns="0" anchor="t"/>
          <a:lstStyle/>
          <a:p>
            <a:pPr marL="3657600" marR="320040" indent="0" algn="just">
              <a:lnSpc>
                <a:spcPts val="1300"/>
              </a:lnSpc>
              <a:spcAft>
                <a:spcPts val="0"/>
              </a:spcAft>
            </a:pPr>
            <a:r>
              <a:rPr lang="en-US" sz="1100" spc="35">
                <a:solidFill>
                  <a:srgbClr val="393C38"/>
                </a:solidFill>
                <a:latin typeface="Tahoma" panose="02020603050405020304" pitchFamily="2"/>
              </a:rPr>
              <a:t>The successful candidate will be a strong leader, with a strong understanding about how the community’s economic development vision impacts the overall quality of life for Ennis’ businesses, residents, and visitors. </a:t>
            </a:r>
          </a:p>
          <a:p>
            <a:pPr marL="3657600" marR="320040" indent="0" algn="just">
              <a:lnSpc>
                <a:spcPts val="1300"/>
              </a:lnSpc>
              <a:spcBef>
                <a:spcPts val="1350"/>
              </a:spcBef>
              <a:spcAft>
                <a:spcPts val="4365"/>
              </a:spcAft>
            </a:pPr>
            <a:r>
              <a:rPr lang="en-US" sz="1100" spc="30">
                <a:solidFill>
                  <a:srgbClr val="393C38"/>
                </a:solidFill>
                <a:latin typeface="Tahoma" panose="02020603050405020304" pitchFamily="2"/>
              </a:rPr>
              <a:t>The successful candidate will have broad knowledge of contemporary economic development practices and principles, familiarity with both Type A and Type B development arrangements, and a demonstrated track record of successful advance manufacturing, commercial, industrial, small business/Downtown development, residential, and public/private development projects. </a:t>
            </a:r>
          </a:p>
        </p:txBody>
      </p:sp>
      <p:sp>
        <p:nvSpPr>
          <p:cNvPr id="7" name="Text Placeholder 6"/>
          <p:cNvSpPr>
            <a:spLocks noGrp="1"/>
          </p:cNvSpPr>
          <p:nvPr>
            <p:ph type="body" idx="10"/>
          </p:nvPr>
        </p:nvSpPr>
        <p:spPr>
          <a:xfrm>
            <a:off x="0" y="7860665"/>
            <a:ext cx="7772400" cy="238125"/>
          </a:xfrm>
          <a:prstGeom prst="rect">
            <a:avLst/>
          </a:prstGeom>
          <a:noFill/>
          <a:ln w="0" cmpd="sng">
            <a:noFill/>
            <a:prstDash val="solid"/>
          </a:ln>
        </p:spPr>
        <p:txBody>
          <a:bodyPr vert="horz" lIns="0" tIns="0" rIns="0" bIns="0" anchor="t"/>
          <a:lstStyle/>
          <a:p>
            <a:pPr marL="0" marR="0" indent="0" algn="ctr">
              <a:lnSpc>
                <a:spcPts val="1800"/>
              </a:lnSpc>
              <a:spcAft>
                <a:spcPts val="0"/>
              </a:spcAft>
            </a:pPr>
            <a:r>
              <a:rPr lang="en-US" sz="2550" spc="240">
                <a:solidFill>
                  <a:srgbClr val="FFFFFF"/>
                </a:solidFill>
                <a:latin typeface="Times New Roman" panose="02020603050405020304" pitchFamily="1"/>
              </a:rPr>
              <a:t>EDUCATION AND EXPERIENCE </a:t>
            </a:r>
          </a:p>
        </p:txBody>
      </p:sp>
      <p:sp>
        <p:nvSpPr>
          <p:cNvPr id="8" name="Text Placeholder 7"/>
          <p:cNvSpPr>
            <a:spLocks noGrp="1"/>
          </p:cNvSpPr>
          <p:nvPr>
            <p:ph type="body" idx="10"/>
          </p:nvPr>
        </p:nvSpPr>
        <p:spPr>
          <a:xfrm>
            <a:off x="0" y="8260080"/>
            <a:ext cx="7772400" cy="643255"/>
          </a:xfrm>
          <a:prstGeom prst="rect">
            <a:avLst/>
          </a:prstGeom>
          <a:noFill/>
          <a:ln w="0" cmpd="sng">
            <a:noFill/>
            <a:prstDash val="solid"/>
          </a:ln>
        </p:spPr>
        <p:txBody>
          <a:bodyPr vert="horz" lIns="0" tIns="0" rIns="0" bIns="0" anchor="t"/>
          <a:lstStyle/>
          <a:p>
            <a:pPr marL="1005840" marR="320040" indent="0" algn="l">
              <a:lnSpc>
                <a:spcPts val="1300"/>
              </a:lnSpc>
              <a:spcAft>
                <a:spcPts val="0"/>
              </a:spcAft>
            </a:pPr>
            <a:r>
              <a:rPr lang="en-US" sz="1100" spc="-20">
                <a:solidFill>
                  <a:srgbClr val="FFFFFF"/>
                </a:solidFill>
                <a:latin typeface="Tahoma" panose="02020603050405020304" pitchFamily="2"/>
              </a:rPr>
              <a:t>A bachelor’s degree from an accredited college or university in economic development, public </a:t>
            </a:r>
            <a:r>
              <a:rPr lang="en-US" sz="1050" spc="-20">
                <a:solidFill>
                  <a:srgbClr val="FFFFFF"/>
                </a:solidFill>
                <a:latin typeface="Verdana" panose="02020603050405020304" pitchFamily="2"/>
              </a:rPr>
              <a:t>administration, business administration, marketing, or a closely related field is required; a master’s degree is preferred. CEcD, PCED, or EDFP certification is desirable. This position requires a minimum of five years of progressively responsible experience in economic development. </a:t>
            </a:r>
          </a:p>
        </p:txBody>
      </p:sp>
      <p:sp>
        <p:nvSpPr>
          <p:cNvPr id="9" name="Text Placeholder 8"/>
          <p:cNvSpPr>
            <a:spLocks noGrp="1"/>
          </p:cNvSpPr>
          <p:nvPr>
            <p:ph type="body" idx="10"/>
          </p:nvPr>
        </p:nvSpPr>
        <p:spPr>
          <a:xfrm>
            <a:off x="0" y="9091930"/>
            <a:ext cx="7772400" cy="311150"/>
          </a:xfrm>
          <a:prstGeom prst="rect">
            <a:avLst/>
          </a:prstGeom>
          <a:noFill/>
          <a:ln w="0" cmpd="sng">
            <a:noFill/>
            <a:prstDash val="solid"/>
          </a:ln>
        </p:spPr>
        <p:txBody>
          <a:bodyPr vert="horz" lIns="0" tIns="0" rIns="0" bIns="0" anchor="t"/>
          <a:lstStyle/>
          <a:p>
            <a:pPr marL="1005840" marR="502920" indent="0" algn="l">
              <a:lnSpc>
                <a:spcPts val="1200"/>
              </a:lnSpc>
              <a:spcAft>
                <a:spcPts val="0"/>
              </a:spcAft>
            </a:pPr>
            <a:r>
              <a:rPr lang="en-US" sz="1100" spc="0">
                <a:solidFill>
                  <a:srgbClr val="FFFFFF"/>
                </a:solidFill>
                <a:latin typeface="Tahoma" panose="02020603050405020304" pitchFamily="2"/>
              </a:rPr>
              <a:t>An equivalent combination of education and experience that provides the required knowledge and skills may be considered. Residency is strongly desired, but not required. </a:t>
            </a:r>
          </a:p>
        </p:txBody>
      </p:sp>
      <p:sp>
        <p:nvSpPr>
          <p:cNvPr id="10" name="Text Placeholder 9"/>
          <p:cNvSpPr>
            <a:spLocks noGrp="1"/>
          </p:cNvSpPr>
          <p:nvPr>
            <p:ph type="body" idx="10"/>
          </p:nvPr>
        </p:nvSpPr>
        <p:spPr>
          <a:xfrm>
            <a:off x="0" y="9747250"/>
            <a:ext cx="7772400" cy="146050"/>
          </a:xfrm>
          <a:prstGeom prst="rect">
            <a:avLst/>
          </a:prstGeom>
          <a:noFill/>
          <a:ln w="0" cmpd="sng">
            <a:noFill/>
            <a:prstDash val="solid"/>
          </a:ln>
        </p:spPr>
        <p:txBody>
          <a:bodyPr vert="horz" lIns="0" tIns="6350" rIns="0" bIns="0" anchor="t"/>
          <a:lstStyle/>
          <a:p>
            <a:pPr marL="228600" marR="0" indent="0" algn="l">
              <a:lnSpc>
                <a:spcPts val="900"/>
              </a:lnSpc>
              <a:spcAft>
                <a:spcPts val="110"/>
              </a:spcAft>
              <a:tabLst>
                <a:tab pos="457200" algn="l"/>
              </a:tabLst>
            </a:pPr>
            <a:r>
              <a:rPr lang="en-US" sz="850" spc="15">
                <a:solidFill>
                  <a:srgbClr val="055AA8"/>
                </a:solidFill>
                <a:latin typeface="Arial" panose="02020603050405020304" pitchFamily="2"/>
              </a:rPr>
              <a:t>7 </a:t>
            </a:r>
            <a:r>
              <a:rPr lang="en-US" sz="850" spc="15">
                <a:solidFill>
                  <a:srgbClr val="055AA8"/>
                </a:solidFill>
                <a:latin typeface="Times New Roman" panose="02020603050405020304" pitchFamily="1"/>
              </a:rPr>
              <a:t>ENNIS, TEXAS: DIRECTOR OF ECONOMIC DEVELOPMENT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0" y="2484120"/>
            <a:ext cx="7772400" cy="692150"/>
          </a:xfrm>
          <a:prstGeom prst="rect">
            <a:avLst/>
          </a:prstGeom>
          <a:noFill/>
          <a:ln w="0" cmpd="sng">
            <a:noFill/>
            <a:prstDash val="solid"/>
          </a:ln>
        </p:spPr>
        <p:txBody>
          <a:bodyPr vert="horz" lIns="0" tIns="253365" rIns="0" bIns="0" anchor="t"/>
          <a:lstStyle/>
          <a:p>
            <a:pPr marL="502920" marR="0" indent="0" algn="l">
              <a:lnSpc>
                <a:spcPts val="2900"/>
              </a:lnSpc>
              <a:spcAft>
                <a:spcPts val="510"/>
              </a:spcAft>
            </a:pPr>
            <a:r>
              <a:rPr lang="en-US" sz="2550" spc="235">
                <a:solidFill>
                  <a:srgbClr val="055AA8"/>
                </a:solidFill>
                <a:latin typeface="Times New Roman" panose="02020603050405020304" pitchFamily="1"/>
              </a:rPr>
              <a:t>COMPENSATION AND BENEFITS </a:t>
            </a:r>
          </a:p>
        </p:txBody>
      </p:sp>
      <p:sp>
        <p:nvSpPr>
          <p:cNvPr id="5" name="Text Placeholder 4"/>
          <p:cNvSpPr>
            <a:spLocks noGrp="1"/>
          </p:cNvSpPr>
          <p:nvPr>
            <p:ph type="body" idx="10"/>
          </p:nvPr>
        </p:nvSpPr>
        <p:spPr>
          <a:xfrm>
            <a:off x="0" y="3176270"/>
            <a:ext cx="7772400" cy="721995"/>
          </a:xfrm>
          <a:prstGeom prst="rect">
            <a:avLst/>
          </a:prstGeom>
          <a:noFill/>
          <a:ln w="0" cmpd="sng">
            <a:noFill/>
            <a:prstDash val="solid"/>
          </a:ln>
        </p:spPr>
        <p:txBody>
          <a:bodyPr vert="horz" lIns="0" tIns="0" rIns="0" bIns="0" anchor="t"/>
          <a:lstStyle/>
          <a:p>
            <a:pPr marL="502920" marR="411480" indent="0" algn="just">
              <a:lnSpc>
                <a:spcPts val="1300"/>
              </a:lnSpc>
              <a:spcAft>
                <a:spcPts val="1775"/>
              </a:spcAft>
            </a:pPr>
            <a:r>
              <a:rPr lang="en-US" sz="1050" spc="-10">
                <a:solidFill>
                  <a:srgbClr val="393C38"/>
                </a:solidFill>
                <a:latin typeface="Verdana" panose="02020603050405020304" pitchFamily="2"/>
              </a:rPr>
              <a:t>The City of Ennis offers a competitive salary commensurate with qualifications and experience. The City </a:t>
            </a:r>
            <a:r>
              <a:rPr lang="en-US" sz="1100" spc="-10">
                <a:solidFill>
                  <a:srgbClr val="393C38"/>
                </a:solidFill>
                <a:latin typeface="Tahoma" panose="02020603050405020304" pitchFamily="2"/>
              </a:rPr>
              <a:t>participates in the Texas Municipal Retirement System (TMRS) at the seven percent employee deposit </a:t>
            </a:r>
            <a:r>
              <a:rPr lang="en-US" sz="1050" spc="-10">
                <a:solidFill>
                  <a:srgbClr val="393C38"/>
                </a:solidFill>
                <a:latin typeface="Verdana" panose="02020603050405020304" pitchFamily="2"/>
              </a:rPr>
              <a:t>rate with a municipal matching ratio of 2:1 and offers a full range of insurance, leave, and other benefits. </a:t>
            </a:r>
          </a:p>
        </p:txBody>
      </p:sp>
      <p:sp>
        <p:nvSpPr>
          <p:cNvPr id="6" name="Text Placeholder 5"/>
          <p:cNvSpPr>
            <a:spLocks noGrp="1"/>
          </p:cNvSpPr>
          <p:nvPr>
            <p:ph type="body" idx="10"/>
          </p:nvPr>
        </p:nvSpPr>
        <p:spPr>
          <a:xfrm>
            <a:off x="0" y="3898265"/>
            <a:ext cx="7772400" cy="280035"/>
          </a:xfrm>
          <a:prstGeom prst="rect">
            <a:avLst/>
          </a:prstGeom>
          <a:noFill/>
          <a:ln w="0" cmpd="sng">
            <a:noFill/>
            <a:prstDash val="solid"/>
          </a:ln>
        </p:spPr>
        <p:txBody>
          <a:bodyPr vert="horz" lIns="0" tIns="0" rIns="0" bIns="0" anchor="t"/>
          <a:lstStyle/>
          <a:p>
            <a:pPr marL="502920" marR="0" indent="0" algn="l">
              <a:lnSpc>
                <a:spcPts val="2100"/>
              </a:lnSpc>
              <a:spcAft>
                <a:spcPts val="0"/>
              </a:spcAft>
            </a:pPr>
            <a:r>
              <a:rPr lang="en-US" sz="2550" spc="225">
                <a:solidFill>
                  <a:srgbClr val="055AA8"/>
                </a:solidFill>
                <a:latin typeface="Times New Roman" panose="02020603050405020304" pitchFamily="1"/>
              </a:rPr>
              <a:t>APPLICATION PROCESS </a:t>
            </a:r>
          </a:p>
        </p:txBody>
      </p:sp>
      <p:sp>
        <p:nvSpPr>
          <p:cNvPr id="7" name="Text Placeholder 6"/>
          <p:cNvSpPr>
            <a:spLocks noGrp="1"/>
          </p:cNvSpPr>
          <p:nvPr>
            <p:ph type="body" idx="10"/>
          </p:nvPr>
        </p:nvSpPr>
        <p:spPr>
          <a:xfrm>
            <a:off x="0" y="4178300"/>
            <a:ext cx="7772400" cy="796290"/>
          </a:xfrm>
          <a:prstGeom prst="rect">
            <a:avLst/>
          </a:prstGeom>
          <a:noFill/>
          <a:ln w="0" cmpd="sng">
            <a:noFill/>
            <a:prstDash val="solid"/>
          </a:ln>
        </p:spPr>
        <p:txBody>
          <a:bodyPr vert="horz" lIns="0" tIns="0" rIns="0" bIns="0" anchor="t"/>
          <a:lstStyle/>
          <a:p>
            <a:pPr marL="502920" marR="0" indent="0" algn="l">
              <a:lnSpc>
                <a:spcPts val="2400"/>
              </a:lnSpc>
              <a:spcAft>
                <a:spcPts val="1510"/>
              </a:spcAft>
            </a:pPr>
            <a:r>
              <a:rPr lang="en-US" sz="1100" spc="0">
                <a:solidFill>
                  <a:srgbClr val="393C38"/>
                </a:solidFill>
                <a:latin typeface="Tahoma" panose="02020603050405020304" pitchFamily="2"/>
              </a:rPr>
              <a:t>Please apply online at:</a:t>
            </a:r>
            <a:r>
              <a:rPr lang="en-US" sz="1100" u="sng" spc="0">
                <a:solidFill>
                  <a:srgbClr val="0000FF"/>
                </a:solidFill>
                <a:latin typeface="Tahoma" panose="02020603050405020304" pitchFamily="2"/>
              </a:rPr>
              <a:t>http://bit.ly/SGROpenRecruitments</a:t>
            </a:r>
            <a:r>
              <a:rPr lang="en-US" sz="100" spc="0">
                <a:solidFill>
                  <a:srgbClr val="055AA8"/>
                </a:solidFill>
                <a:latin typeface="Tahoma" panose="02020603050405020304" pitchFamily="2"/>
              </a:rPr>
              <a:t> </a:t>
            </a:r>
            <a:r>
              <a:t/>
            </a:r>
            <a:br/>
            <a:r>
              <a:rPr lang="en-US" sz="1100" spc="0">
                <a:solidFill>
                  <a:srgbClr val="393C38"/>
                </a:solidFill>
                <a:latin typeface="Tahoma" panose="02020603050405020304" pitchFamily="2"/>
              </a:rPr>
              <a:t>For more information on this position contact: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
    <p:bg>
      <p:bgPr>
        <a:solidFill>
          <a:schemeClr val="bg1">
            <a:alpha val="10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64400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56" r:id="rId5"/>
    <p:sldLayoutId id="2147483657" r:id="rId6"/>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mailto:wcullen@debary.org"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0" y="163657"/>
            <a:ext cx="7772400" cy="5829300"/>
          </a:xfrm>
          <a:prstGeom prst="rect">
            <a:avLst/>
          </a:prstGeom>
        </p:spPr>
      </p:pic>
      <p:sp>
        <p:nvSpPr>
          <p:cNvPr id="4" name="Text Placeholder 3"/>
          <p:cNvSpPr>
            <a:spLocks noGrp="1"/>
          </p:cNvSpPr>
          <p:nvPr>
            <p:ph type="body" idx="10"/>
          </p:nvPr>
        </p:nvSpPr>
        <p:spPr>
          <a:xfrm>
            <a:off x="4961890" y="8949689"/>
            <a:ext cx="4318635" cy="277495"/>
          </a:xfrm>
          <a:prstGeom prst="rect">
            <a:avLst/>
          </a:prstGeom>
          <a:noFill/>
          <a:ln w="0" cmpd="sng">
            <a:noFill/>
            <a:prstDash val="solid"/>
          </a:ln>
        </p:spPr>
        <p:txBody>
          <a:bodyPr vert="horz" lIns="0" tIns="0" rIns="0" bIns="0" anchor="t"/>
          <a:lstStyle/>
          <a:p>
            <a:pPr marL="0" marR="0" indent="0" algn="l">
              <a:lnSpc>
                <a:spcPts val="2200"/>
              </a:lnSpc>
              <a:spcAft>
                <a:spcPts val="0"/>
              </a:spcAft>
            </a:pPr>
            <a:r>
              <a:rPr lang="en-US" sz="1900" spc="420" dirty="0" smtClean="0">
                <a:solidFill>
                  <a:schemeClr val="accent5">
                    <a:lumMod val="75000"/>
                  </a:schemeClr>
                </a:solidFill>
                <a:latin typeface="Arial" panose="02020603050405020304" pitchFamily="2"/>
              </a:rPr>
              <a:t>DeBary, Florida</a:t>
            </a:r>
            <a:endParaRPr lang="en-US" sz="1900" spc="420" dirty="0">
              <a:solidFill>
                <a:schemeClr val="accent5">
                  <a:lumMod val="75000"/>
                </a:schemeClr>
              </a:solidFill>
              <a:latin typeface="Arial" panose="02020603050405020304" pitchFamily="2"/>
            </a:endParaRPr>
          </a:p>
        </p:txBody>
      </p:sp>
      <p:sp>
        <p:nvSpPr>
          <p:cNvPr id="5" name="Text Placeholder 4"/>
          <p:cNvSpPr>
            <a:spLocks noGrp="1"/>
          </p:cNvSpPr>
          <p:nvPr>
            <p:ph type="body" idx="10"/>
          </p:nvPr>
        </p:nvSpPr>
        <p:spPr>
          <a:xfrm>
            <a:off x="3102610" y="8220392"/>
            <a:ext cx="4258310" cy="299085"/>
          </a:xfrm>
          <a:prstGeom prst="rect">
            <a:avLst/>
          </a:prstGeom>
          <a:noFill/>
          <a:ln w="0" cmpd="sng">
            <a:noFill/>
            <a:prstDash val="solid"/>
          </a:ln>
        </p:spPr>
        <p:txBody>
          <a:bodyPr vert="horz" lIns="0" tIns="0" rIns="0" bIns="0" anchor="t"/>
          <a:lstStyle/>
          <a:p>
            <a:pPr marL="0" marR="0" indent="0" algn="l">
              <a:lnSpc>
                <a:spcPts val="2300"/>
              </a:lnSpc>
              <a:spcAft>
                <a:spcPts val="0"/>
              </a:spcAft>
            </a:pPr>
            <a:r>
              <a:rPr lang="en-US" sz="2050" b="1" spc="45" dirty="0">
                <a:solidFill>
                  <a:schemeClr val="accent5">
                    <a:lumMod val="75000"/>
                  </a:schemeClr>
                </a:solidFill>
                <a:latin typeface="Times New Roman" panose="02020603050405020304" pitchFamily="1"/>
              </a:rPr>
              <a:t>ECONOMIC </a:t>
            </a:r>
            <a:r>
              <a:rPr lang="en-US" sz="2050" b="1" spc="45" dirty="0" smtClean="0">
                <a:solidFill>
                  <a:schemeClr val="accent5">
                    <a:lumMod val="75000"/>
                  </a:schemeClr>
                </a:solidFill>
                <a:latin typeface="Times New Roman" panose="02020603050405020304" pitchFamily="1"/>
              </a:rPr>
              <a:t>DEVELOPMENT </a:t>
            </a:r>
            <a:endParaRPr lang="en-US" sz="2050" b="1" spc="45" dirty="0">
              <a:solidFill>
                <a:schemeClr val="accent5">
                  <a:lumMod val="75000"/>
                </a:schemeClr>
              </a:solidFill>
              <a:latin typeface="Times New Roman" panose="02020603050405020304" pitchFamily="1"/>
            </a:endParaRPr>
          </a:p>
        </p:txBody>
      </p:sp>
      <p:sp>
        <p:nvSpPr>
          <p:cNvPr id="6" name="Text Placeholder 5"/>
          <p:cNvSpPr>
            <a:spLocks noGrp="1"/>
          </p:cNvSpPr>
          <p:nvPr>
            <p:ph type="body" idx="10"/>
          </p:nvPr>
        </p:nvSpPr>
        <p:spPr>
          <a:xfrm>
            <a:off x="3102610" y="7651432"/>
            <a:ext cx="4288790" cy="568960"/>
          </a:xfrm>
          <a:prstGeom prst="rect">
            <a:avLst/>
          </a:prstGeom>
          <a:noFill/>
          <a:ln w="0" cmpd="sng">
            <a:noFill/>
            <a:prstDash val="solid"/>
          </a:ln>
        </p:spPr>
        <p:txBody>
          <a:bodyPr vert="horz" lIns="0" tIns="8255" rIns="0" bIns="0" anchor="t">
            <a:normAutofit fontScale="95000"/>
          </a:bodyPr>
          <a:lstStyle/>
          <a:p>
            <a:pPr marL="0" marR="0" indent="0" algn="l">
              <a:lnSpc>
                <a:spcPts val="4400"/>
              </a:lnSpc>
              <a:spcAft>
                <a:spcPts val="0"/>
              </a:spcAft>
            </a:pPr>
            <a:r>
              <a:rPr lang="en-US" sz="4250" b="1" spc="395" dirty="0">
                <a:solidFill>
                  <a:schemeClr val="accent5">
                    <a:lumMod val="75000"/>
                  </a:schemeClr>
                </a:solidFill>
                <a:latin typeface="Times New Roman" panose="02020603050405020304" pitchFamily="1"/>
              </a:rPr>
              <a:t>DIRECTOR OF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754" y="7395882"/>
            <a:ext cx="1831302" cy="183130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558800" y="3588384"/>
            <a:ext cx="7772400" cy="530225"/>
          </a:xfrm>
          <a:prstGeom prst="rect">
            <a:avLst/>
          </a:prstGeom>
          <a:noFill/>
          <a:ln w="0" cmpd="sng">
            <a:noFill/>
            <a:prstDash val="solid"/>
          </a:ln>
        </p:spPr>
        <p:txBody>
          <a:bodyPr vert="horz" lIns="0" tIns="0" rIns="0" bIns="0" anchor="t"/>
          <a:lstStyle/>
          <a:p>
            <a:pPr marL="0" marR="0" indent="0" algn="l">
              <a:lnSpc>
                <a:spcPts val="4200"/>
              </a:lnSpc>
              <a:spcAft>
                <a:spcPts val="0"/>
              </a:spcAft>
            </a:pPr>
            <a:r>
              <a:rPr lang="en-US" sz="5400" spc="355" dirty="0">
                <a:solidFill>
                  <a:srgbClr val="0070C0"/>
                </a:solidFill>
                <a:latin typeface="Times New Roman" panose="02020603050405020304" pitchFamily="1"/>
              </a:rPr>
              <a:t>THE COMMUNITY </a:t>
            </a:r>
          </a:p>
        </p:txBody>
      </p:sp>
      <p:sp>
        <p:nvSpPr>
          <p:cNvPr id="5" name="Text Placeholder 4"/>
          <p:cNvSpPr>
            <a:spLocks noGrp="1"/>
          </p:cNvSpPr>
          <p:nvPr>
            <p:ph type="body" idx="10"/>
          </p:nvPr>
        </p:nvSpPr>
        <p:spPr>
          <a:xfrm>
            <a:off x="-21590" y="4130675"/>
            <a:ext cx="7772400" cy="886460"/>
          </a:xfrm>
          <a:prstGeom prst="rect">
            <a:avLst/>
          </a:prstGeom>
          <a:noFill/>
          <a:ln w="0" cmpd="sng">
            <a:noFill/>
            <a:prstDash val="solid"/>
          </a:ln>
        </p:spPr>
        <p:txBody>
          <a:bodyPr vert="horz" lIns="0" tIns="3810" rIns="0" bIns="0" anchor="t">
            <a:normAutofit fontScale="95000"/>
          </a:bodyPr>
          <a:lstStyle/>
          <a:p>
            <a:pPr marL="457200" marR="457200" indent="0" algn="just">
              <a:lnSpc>
                <a:spcPts val="1300"/>
              </a:lnSpc>
              <a:spcAft>
                <a:spcPts val="1765"/>
              </a:spcAft>
            </a:pPr>
            <a:r>
              <a:rPr lang="en-US" sz="1200" spc="55" dirty="0" smtClean="0">
                <a:solidFill>
                  <a:schemeClr val="tx1"/>
                </a:solidFill>
                <a:latin typeface="Arial Black" panose="020B0A04020102020204" pitchFamily="34" charset="0"/>
              </a:rPr>
              <a:t>DeBary, Florida is located on the northern shore of the beautiful St. Johns River. It is the gateway to southwestern Volusia County and serves as a corridor between Orlando, Sanford and Daytona Beach.  Serving a population of 21,900, DeBary occupies 25 square miles.  DeBary offers small-town living that is on the cusp of something, well….</a:t>
            </a:r>
            <a:r>
              <a:rPr lang="en-US" sz="1200" i="1" spc="55" dirty="0" smtClean="0">
                <a:solidFill>
                  <a:schemeClr val="tx1"/>
                </a:solidFill>
                <a:latin typeface="Arial Black" panose="020B0A04020102020204" pitchFamily="34" charset="0"/>
              </a:rPr>
              <a:t>more than you imagined!</a:t>
            </a:r>
            <a:endParaRPr lang="en-US" sz="1200" spc="55" dirty="0">
              <a:solidFill>
                <a:schemeClr val="tx1"/>
              </a:solidFill>
              <a:latin typeface="Arial Black" panose="020B0A04020102020204" pitchFamily="34" charset="0"/>
            </a:endParaRPr>
          </a:p>
        </p:txBody>
      </p:sp>
      <p:sp>
        <p:nvSpPr>
          <p:cNvPr id="7" name="Text Placeholder 6"/>
          <p:cNvSpPr>
            <a:spLocks noGrp="1"/>
          </p:cNvSpPr>
          <p:nvPr>
            <p:ph type="body" idx="10"/>
          </p:nvPr>
        </p:nvSpPr>
        <p:spPr>
          <a:xfrm>
            <a:off x="4055110" y="5194934"/>
            <a:ext cx="3297555" cy="4562475"/>
          </a:xfrm>
          <a:prstGeom prst="rect">
            <a:avLst/>
          </a:prstGeom>
          <a:noFill/>
          <a:ln w="0" cmpd="sng">
            <a:noFill/>
            <a:prstDash val="solid"/>
          </a:ln>
        </p:spPr>
        <p:txBody>
          <a:bodyPr vert="horz" lIns="0" tIns="19685" rIns="0" bIns="0" anchor="t"/>
          <a:lstStyle/>
          <a:p>
            <a:pPr marL="0" marR="0" indent="0" algn="just">
              <a:lnSpc>
                <a:spcPts val="1300"/>
              </a:lnSpc>
              <a:spcAft>
                <a:spcPts val="0"/>
              </a:spcAft>
            </a:pPr>
            <a:r>
              <a:rPr lang="en-US" sz="1100" spc="30" dirty="0" smtClean="0">
                <a:solidFill>
                  <a:srgbClr val="393C38"/>
                </a:solidFill>
                <a:latin typeface="Arial" panose="020B0604020202020204" pitchFamily="34" charset="0"/>
                <a:cs typeface="Arial" panose="020B0604020202020204" pitchFamily="34" charset="0"/>
              </a:rPr>
              <a:t>The Gateway Center for the Arts conducts several theatrical performances, art festivals, Youth Celebration of the Arts and concerts by the Gateway Orchestra.  Many other event organizers coordinate events with the City year round to include races, food trucks, farmers markets, sports tournaments, festivals and more!</a:t>
            </a:r>
          </a:p>
          <a:p>
            <a:pPr marL="0" marR="0" indent="0" algn="just">
              <a:lnSpc>
                <a:spcPts val="1300"/>
              </a:lnSpc>
              <a:spcAft>
                <a:spcPts val="0"/>
              </a:spcAft>
            </a:pPr>
            <a:endParaRPr lang="en-US" sz="1100" spc="30" dirty="0">
              <a:solidFill>
                <a:srgbClr val="393C38"/>
              </a:solidFill>
              <a:latin typeface="Arial" panose="020B0604020202020204" pitchFamily="34" charset="0"/>
              <a:cs typeface="Arial" panose="020B0604020202020204" pitchFamily="34" charset="0"/>
            </a:endParaRPr>
          </a:p>
          <a:p>
            <a:pPr marL="0" marR="0" indent="0" algn="just">
              <a:lnSpc>
                <a:spcPts val="1300"/>
              </a:lnSpc>
              <a:spcAft>
                <a:spcPts val="0"/>
              </a:spcAft>
            </a:pPr>
            <a:r>
              <a:rPr lang="en-US" sz="1100" spc="30" dirty="0" smtClean="0">
                <a:solidFill>
                  <a:srgbClr val="393C38"/>
                </a:solidFill>
                <a:latin typeface="Arial" panose="020B0604020202020204" pitchFamily="34" charset="0"/>
                <a:cs typeface="Arial" panose="020B0604020202020204" pitchFamily="34" charset="0"/>
              </a:rPr>
              <a:t>Parks located in the City vary from neighborhood playgrounds and sports complexes to a large 108-acre nature park that boasts a world-class 36 hole disc golf course.  </a:t>
            </a:r>
          </a:p>
          <a:p>
            <a:pPr marL="0" marR="0" indent="0" algn="just">
              <a:lnSpc>
                <a:spcPts val="1300"/>
              </a:lnSpc>
              <a:spcAft>
                <a:spcPts val="0"/>
              </a:spcAft>
            </a:pPr>
            <a:endParaRPr lang="en-US" sz="1100" spc="30" dirty="0">
              <a:solidFill>
                <a:srgbClr val="393C38"/>
              </a:solidFill>
              <a:latin typeface="Arial" panose="020B0604020202020204" pitchFamily="34" charset="0"/>
              <a:cs typeface="Arial" panose="020B0604020202020204" pitchFamily="34" charset="0"/>
            </a:endParaRPr>
          </a:p>
          <a:p>
            <a:pPr marL="0" marR="0" indent="0" algn="just">
              <a:lnSpc>
                <a:spcPts val="1300"/>
              </a:lnSpc>
              <a:spcAft>
                <a:spcPts val="0"/>
              </a:spcAft>
            </a:pPr>
            <a:r>
              <a:rPr lang="en-US" sz="1100" spc="30" dirty="0" smtClean="0">
                <a:solidFill>
                  <a:srgbClr val="393C38"/>
                </a:solidFill>
                <a:latin typeface="Arial" panose="020B0604020202020204" pitchFamily="34" charset="0"/>
                <a:cs typeface="Arial" panose="020B0604020202020204" pitchFamily="34" charset="0"/>
              </a:rPr>
              <a:t>The Mayor and City Council are exceptionally business-friendly and actively encourage new business to locate in DeBary.  DeBary enjoys one of the lowest ad valorem tax rates in Volusia County.  An experiment in innovative government, DeBary is an ideal candidate to serve as a model to other communities.</a:t>
            </a:r>
            <a:endParaRPr lang="en-US" sz="1100" spc="30" dirty="0">
              <a:solidFill>
                <a:srgbClr val="393C38"/>
              </a:solidFill>
              <a:latin typeface="Arial" panose="020B0604020202020204" pitchFamily="34" charset="0"/>
              <a:cs typeface="Arial" panose="020B0604020202020204" pitchFamily="34" charset="0"/>
            </a:endParaRPr>
          </a:p>
          <a:p>
            <a:pPr marL="0" marR="0" indent="0" algn="just">
              <a:lnSpc>
                <a:spcPts val="1300"/>
              </a:lnSpc>
              <a:spcAft>
                <a:spcPts val="0"/>
              </a:spcAft>
            </a:pPr>
            <a:endParaRPr lang="en-US" sz="1100" spc="30" dirty="0" smtClean="0">
              <a:solidFill>
                <a:srgbClr val="393C38"/>
              </a:solidFill>
              <a:latin typeface="Tahoma" panose="02020603050405020304" pitchFamily="2"/>
            </a:endParaRPr>
          </a:p>
          <a:p>
            <a:pPr marL="0" marR="0" indent="0" algn="just">
              <a:lnSpc>
                <a:spcPts val="1300"/>
              </a:lnSpc>
              <a:spcAft>
                <a:spcPts val="0"/>
              </a:spcAft>
            </a:pPr>
            <a:endParaRPr lang="en-US" sz="1100" spc="30" dirty="0" smtClean="0">
              <a:solidFill>
                <a:srgbClr val="393C38"/>
              </a:solidFill>
              <a:latin typeface="Tahoma" panose="02020603050405020304" pitchFamily="2"/>
            </a:endParaRPr>
          </a:p>
        </p:txBody>
      </p:sp>
      <p:sp>
        <p:nvSpPr>
          <p:cNvPr id="8" name="Text Placeholder 6"/>
          <p:cNvSpPr>
            <a:spLocks noGrp="1"/>
          </p:cNvSpPr>
          <p:nvPr>
            <p:ph type="body" idx="10"/>
          </p:nvPr>
        </p:nvSpPr>
        <p:spPr>
          <a:xfrm>
            <a:off x="355283" y="5194934"/>
            <a:ext cx="3297555" cy="4562475"/>
          </a:xfrm>
          <a:prstGeom prst="rect">
            <a:avLst/>
          </a:prstGeom>
          <a:noFill/>
          <a:ln w="0" cmpd="sng">
            <a:noFill/>
            <a:prstDash val="solid"/>
          </a:ln>
        </p:spPr>
        <p:txBody>
          <a:bodyPr vert="horz" lIns="0" tIns="19685" rIns="0" bIns="0" anchor="t"/>
          <a:lstStyle/>
          <a:p>
            <a:pPr marL="0" marR="0" indent="0" algn="just">
              <a:lnSpc>
                <a:spcPts val="1300"/>
              </a:lnSpc>
              <a:spcAft>
                <a:spcPts val="0"/>
              </a:spcAft>
            </a:pPr>
            <a:r>
              <a:rPr lang="en-US" sz="1100" spc="30" dirty="0" smtClean="0">
                <a:solidFill>
                  <a:srgbClr val="393C38"/>
                </a:solidFill>
                <a:latin typeface="Arial" panose="020B0604020202020204" pitchFamily="34" charset="0"/>
                <a:cs typeface="Arial" panose="020B0604020202020204" pitchFamily="34" charset="0"/>
              </a:rPr>
              <a:t>DeBary was settled in 1871, by a wine merchant Samuel Frederick </a:t>
            </a:r>
            <a:r>
              <a:rPr lang="en-US" sz="1100" spc="30" dirty="0" err="1" smtClean="0">
                <a:solidFill>
                  <a:srgbClr val="393C38"/>
                </a:solidFill>
                <a:latin typeface="Arial" panose="020B0604020202020204" pitchFamily="34" charset="0"/>
                <a:cs typeface="Arial" panose="020B0604020202020204" pitchFamily="34" charset="0"/>
              </a:rPr>
              <a:t>deBary</a:t>
            </a:r>
            <a:r>
              <a:rPr lang="en-US" sz="1100" spc="30" dirty="0" smtClean="0">
                <a:solidFill>
                  <a:srgbClr val="393C38"/>
                </a:solidFill>
                <a:latin typeface="Arial" panose="020B0604020202020204" pitchFamily="34" charset="0"/>
                <a:cs typeface="Arial" panose="020B0604020202020204" pitchFamily="34" charset="0"/>
              </a:rPr>
              <a:t> erected a winter home.  DeBary Hall has been restored and is open to the public with artists, displays, multimedia programs and docent-led tours.  The DeBary Hall Historic Site was placed on the National Register of Historic Places in 1972.</a:t>
            </a:r>
            <a:endParaRPr lang="en-US" sz="1100" spc="30" dirty="0">
              <a:solidFill>
                <a:srgbClr val="393C38"/>
              </a:solidFill>
              <a:latin typeface="Arial" panose="020B0604020202020204" pitchFamily="34" charset="0"/>
              <a:cs typeface="Arial" panose="020B0604020202020204" pitchFamily="34" charset="0"/>
            </a:endParaRPr>
          </a:p>
          <a:p>
            <a:pPr marL="0" marR="0" indent="0" algn="just">
              <a:lnSpc>
                <a:spcPts val="1300"/>
              </a:lnSpc>
              <a:spcBef>
                <a:spcPts val="1430"/>
              </a:spcBef>
              <a:spcAft>
                <a:spcPts val="0"/>
              </a:spcAft>
            </a:pPr>
            <a:r>
              <a:rPr lang="en-US" sz="1100" spc="25" dirty="0" smtClean="0">
                <a:solidFill>
                  <a:srgbClr val="393C38"/>
                </a:solidFill>
                <a:latin typeface="Arial" panose="020B0604020202020204" pitchFamily="34" charset="0"/>
                <a:cs typeface="Arial" panose="020B0604020202020204" pitchFamily="34" charset="0"/>
              </a:rPr>
              <a:t>DeBary offers a diversity of lifestyles, which include upscale country clubs and championship golf courses, rural acreage with horses and riverside homes.  Environmentally-sensitive areas and agricultural areas of the City are separated from low-to-medium density residential areas by a power plant, community park, and a subdivision of one-acre home sites with a rural/residential </a:t>
            </a:r>
            <a:r>
              <a:rPr lang="en-US" sz="1100" spc="25" dirty="0" err="1" smtClean="0">
                <a:solidFill>
                  <a:srgbClr val="393C38"/>
                </a:solidFill>
                <a:latin typeface="Arial" panose="020B0604020202020204" pitchFamily="34" charset="0"/>
                <a:cs typeface="Arial" panose="020B0604020202020204" pitchFamily="34" charset="0"/>
              </a:rPr>
              <a:t>zoing</a:t>
            </a:r>
            <a:r>
              <a:rPr lang="en-US" sz="1100" spc="25" dirty="0" smtClean="0">
                <a:solidFill>
                  <a:srgbClr val="393C38"/>
                </a:solidFill>
                <a:latin typeface="Arial" panose="020B0604020202020204" pitchFamily="34" charset="0"/>
                <a:cs typeface="Arial" panose="020B0604020202020204" pitchFamily="34" charset="0"/>
              </a:rPr>
              <a:t> classification.  </a:t>
            </a:r>
          </a:p>
          <a:p>
            <a:pPr marL="0" marR="0" indent="0" algn="just">
              <a:lnSpc>
                <a:spcPts val="1300"/>
              </a:lnSpc>
              <a:spcBef>
                <a:spcPts val="1430"/>
              </a:spcBef>
              <a:spcAft>
                <a:spcPts val="0"/>
              </a:spcAft>
            </a:pPr>
            <a:r>
              <a:rPr lang="en-US" sz="1100" spc="25" dirty="0" smtClean="0">
                <a:solidFill>
                  <a:srgbClr val="393C38"/>
                </a:solidFill>
                <a:latin typeface="Arial" panose="020B0604020202020204" pitchFamily="34" charset="0"/>
                <a:cs typeface="Arial" panose="020B0604020202020204" pitchFamily="34" charset="0"/>
              </a:rPr>
              <a:t>Events held each year in the City include our 4</a:t>
            </a:r>
            <a:r>
              <a:rPr lang="en-US" sz="1100" spc="25" baseline="30000" dirty="0" smtClean="0">
                <a:solidFill>
                  <a:srgbClr val="393C38"/>
                </a:solidFill>
                <a:latin typeface="Arial" panose="020B0604020202020204" pitchFamily="34" charset="0"/>
                <a:cs typeface="Arial" panose="020B0604020202020204" pitchFamily="34" charset="0"/>
              </a:rPr>
              <a:t>th</a:t>
            </a:r>
            <a:r>
              <a:rPr lang="en-US" sz="1100" spc="25" dirty="0" smtClean="0">
                <a:solidFill>
                  <a:srgbClr val="393C38"/>
                </a:solidFill>
                <a:latin typeface="Arial" panose="020B0604020202020204" pitchFamily="34" charset="0"/>
                <a:cs typeface="Arial" panose="020B0604020202020204" pitchFamily="34" charset="0"/>
              </a:rPr>
              <a:t> of July Celebration, Christmas Parade, Tree Lighting Ceremony with a Chili Cook Off, Halloween and Christmas Light decorating contest.</a:t>
            </a:r>
            <a:endParaRPr lang="en-US" sz="1100" spc="25" dirty="0">
              <a:solidFill>
                <a:srgbClr val="393C38"/>
              </a:solidFill>
              <a:latin typeface="Arial" panose="020B0604020202020204" pitchFamily="34" charset="0"/>
              <a:cs typeface="Arial" panose="020B0604020202020204" pitchFamily="34" charset="0"/>
            </a:endParaRPr>
          </a:p>
          <a:p>
            <a:pPr marL="0" marR="0" indent="0" algn="just">
              <a:lnSpc>
                <a:spcPts val="1300"/>
              </a:lnSpc>
              <a:spcBef>
                <a:spcPts val="1430"/>
              </a:spcBef>
              <a:spcAft>
                <a:spcPts val="0"/>
              </a:spcAft>
            </a:pPr>
            <a:endParaRPr lang="en-US" sz="1100" spc="25" dirty="0">
              <a:solidFill>
                <a:srgbClr val="393C38"/>
              </a:solidFill>
              <a:latin typeface="Tahoma" panose="02020603050405020304" pitchFamily="2"/>
            </a:endParaRPr>
          </a:p>
        </p:txBody>
      </p:sp>
      <p:sp>
        <p:nvSpPr>
          <p:cNvPr id="9" name="Text Placeholder 4"/>
          <p:cNvSpPr>
            <a:spLocks noGrp="1"/>
          </p:cNvSpPr>
          <p:nvPr>
            <p:ph type="body" idx="10"/>
          </p:nvPr>
        </p:nvSpPr>
        <p:spPr>
          <a:xfrm>
            <a:off x="0" y="9048748"/>
            <a:ext cx="7772400" cy="886460"/>
          </a:xfrm>
          <a:prstGeom prst="rect">
            <a:avLst/>
          </a:prstGeom>
          <a:noFill/>
          <a:ln w="0" cmpd="sng">
            <a:noFill/>
            <a:prstDash val="solid"/>
          </a:ln>
        </p:spPr>
        <p:txBody>
          <a:bodyPr vert="horz" lIns="0" tIns="3810" rIns="0" bIns="0" anchor="t">
            <a:normAutofit fontScale="95000"/>
          </a:bodyPr>
          <a:lstStyle/>
          <a:p>
            <a:pPr marL="457200" marR="457200" indent="0" algn="just">
              <a:lnSpc>
                <a:spcPts val="1300"/>
              </a:lnSpc>
              <a:spcAft>
                <a:spcPts val="1765"/>
              </a:spcAft>
            </a:pPr>
            <a:r>
              <a:rPr lang="en-US" sz="1200" spc="55" dirty="0" smtClean="0">
                <a:solidFill>
                  <a:schemeClr val="tx1"/>
                </a:solidFill>
                <a:latin typeface="Arial Black" panose="020B0A04020102020204" pitchFamily="34" charset="0"/>
              </a:rPr>
              <a:t>A community that emphasizes quality of life and quality of services, DeBary stands out in terms of distinctive character, charm and resources.  It is the ultimate small-town living with friendly citizens, sunny climate, and an open-door City Council; a town that is progressive, yet has retained its unique southern charm.</a:t>
            </a:r>
            <a:endParaRPr lang="en-US" sz="1200" spc="55" dirty="0">
              <a:solidFill>
                <a:schemeClr val="tx1"/>
              </a:solidFill>
              <a:latin typeface="Arial Black" panose="020B0A04020102020204" pitchFamily="34"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799" y="68588"/>
            <a:ext cx="6793865" cy="338823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0" y="7294880"/>
            <a:ext cx="7772400" cy="542290"/>
          </a:xfrm>
          <a:prstGeom prst="rect">
            <a:avLst/>
          </a:prstGeom>
          <a:noFill/>
          <a:ln w="0" cmpd="sng">
            <a:noFill/>
            <a:prstDash val="solid"/>
          </a:ln>
        </p:spPr>
        <p:txBody>
          <a:bodyPr vert="horz" lIns="0" tIns="1905" rIns="0" bIns="0" anchor="t"/>
          <a:lstStyle/>
          <a:p>
            <a:pPr marL="0" marR="0" indent="0" algn="ctr">
              <a:lnSpc>
                <a:spcPts val="2900"/>
              </a:lnSpc>
              <a:spcAft>
                <a:spcPts val="1285"/>
              </a:spcAft>
            </a:pPr>
            <a:r>
              <a:rPr lang="en-US" sz="2550" b="1" spc="250" dirty="0">
                <a:solidFill>
                  <a:srgbClr val="055AA8"/>
                </a:solidFill>
                <a:latin typeface="Times New Roman" panose="02020603050405020304" pitchFamily="1"/>
              </a:rPr>
              <a:t>GOVERNANCE AND ORGANIZATION </a:t>
            </a:r>
          </a:p>
        </p:txBody>
      </p:sp>
      <p:sp>
        <p:nvSpPr>
          <p:cNvPr id="5" name="Text Placeholder 4"/>
          <p:cNvSpPr>
            <a:spLocks noGrp="1"/>
          </p:cNvSpPr>
          <p:nvPr>
            <p:ph type="body" idx="10"/>
          </p:nvPr>
        </p:nvSpPr>
        <p:spPr>
          <a:xfrm>
            <a:off x="0" y="7719237"/>
            <a:ext cx="7772400" cy="2028013"/>
          </a:xfrm>
          <a:prstGeom prst="rect">
            <a:avLst/>
          </a:prstGeom>
          <a:noFill/>
          <a:ln w="0" cmpd="sng">
            <a:noFill/>
            <a:prstDash val="solid"/>
          </a:ln>
        </p:spPr>
        <p:txBody>
          <a:bodyPr vert="horz" lIns="0" tIns="10795" rIns="0" bIns="0" anchor="t"/>
          <a:lstStyle/>
          <a:p>
            <a:pPr marL="457200" marR="457200" indent="0" algn="just">
              <a:lnSpc>
                <a:spcPts val="1300"/>
              </a:lnSpc>
              <a:spcAft>
                <a:spcPts val="0"/>
              </a:spcAft>
            </a:pPr>
            <a:r>
              <a:rPr lang="en-US" sz="1100" spc="45" dirty="0" smtClean="0">
                <a:solidFill>
                  <a:schemeClr val="tx1"/>
                </a:solidFill>
                <a:latin typeface="Arial" panose="020B0604020202020204" pitchFamily="34" charset="0"/>
                <a:cs typeface="Arial" panose="020B0604020202020204" pitchFamily="34" charset="0"/>
              </a:rPr>
              <a:t>The City of DeBary was established in 1993  and our City Council is comprised of five members, including the Mayor.  All members are part-time officials, non-partisan, and are elected at-large to represent the entire City rather than any particular area.  The five Council </a:t>
            </a:r>
            <a:r>
              <a:rPr lang="en-US" sz="1100" spc="45" dirty="0">
                <a:solidFill>
                  <a:schemeClr val="tx1"/>
                </a:solidFill>
                <a:latin typeface="Arial" panose="020B0604020202020204" pitchFamily="34" charset="0"/>
                <a:cs typeface="Arial" panose="020B0604020202020204" pitchFamily="34" charset="0"/>
              </a:rPr>
              <a:t>M</a:t>
            </a:r>
            <a:r>
              <a:rPr lang="en-US" sz="1100" spc="45" dirty="0" smtClean="0">
                <a:solidFill>
                  <a:schemeClr val="tx1"/>
                </a:solidFill>
                <a:latin typeface="Arial" panose="020B0604020202020204" pitchFamily="34" charset="0"/>
                <a:cs typeface="Arial" panose="020B0604020202020204" pitchFamily="34" charset="0"/>
              </a:rPr>
              <a:t>embers appoint a City Manager to direct the day-to-day administration of the City.</a:t>
            </a:r>
          </a:p>
          <a:p>
            <a:pPr marL="457200" marR="457200" indent="0" algn="just">
              <a:lnSpc>
                <a:spcPts val="1300"/>
              </a:lnSpc>
              <a:spcAft>
                <a:spcPts val="0"/>
              </a:spcAft>
            </a:pPr>
            <a:endParaRPr lang="en-US" sz="1100" spc="45" dirty="0">
              <a:solidFill>
                <a:schemeClr val="tx1"/>
              </a:solidFill>
              <a:latin typeface="Arial" panose="020B0604020202020204" pitchFamily="34" charset="0"/>
              <a:cs typeface="Arial" panose="020B0604020202020204" pitchFamily="34" charset="0"/>
            </a:endParaRPr>
          </a:p>
          <a:p>
            <a:pPr marL="457200" marR="457200" indent="0" algn="just">
              <a:lnSpc>
                <a:spcPts val="1300"/>
              </a:lnSpc>
              <a:spcAft>
                <a:spcPts val="0"/>
              </a:spcAft>
            </a:pPr>
            <a:r>
              <a:rPr lang="en-US" sz="1100" spc="45" dirty="0" smtClean="0">
                <a:solidFill>
                  <a:schemeClr val="tx1"/>
                </a:solidFill>
                <a:latin typeface="Arial" panose="020B0604020202020204" pitchFamily="34" charset="0"/>
                <a:cs typeface="Arial" panose="020B0604020202020204" pitchFamily="34" charset="0"/>
              </a:rPr>
              <a:t>DeBary operates a full-service government with our 43 employees utilizing both public/public and public/private partnerships. The City has nine (9) Departments including the City Clerk, Finance, Human Resources, Communications &amp; Government Affairs, Engineering, Economic Development, Growth Management, Parks and Recreation and Public Works.  DeBary contracts building, permitting, code, police and fire services to surrounding organizations.</a:t>
            </a:r>
            <a:r>
              <a:rPr lang="en-US" sz="1100" dirty="0">
                <a:solidFill>
                  <a:schemeClr val="tx1"/>
                </a:solidFill>
                <a:latin typeface="Arial" panose="020B0604020202020204" pitchFamily="34" charset="0"/>
                <a:cs typeface="Arial" panose="020B0604020202020204" pitchFamily="34" charset="0"/>
              </a:rPr>
              <a:t> </a:t>
            </a:r>
            <a:r>
              <a:rPr lang="en-US" sz="1100" dirty="0" smtClean="0">
                <a:solidFill>
                  <a:schemeClr val="tx1"/>
                </a:solidFill>
                <a:latin typeface="Arial" panose="020B0604020202020204" pitchFamily="34" charset="0"/>
                <a:cs typeface="Arial" panose="020B0604020202020204" pitchFamily="34" charset="0"/>
              </a:rPr>
              <a:t> DeBary has a total annual budget of $19,771,950.</a:t>
            </a:r>
          </a:p>
          <a:p>
            <a:pPr marL="457200" marR="457200" indent="0" algn="just">
              <a:lnSpc>
                <a:spcPts val="1300"/>
              </a:lnSpc>
              <a:spcAft>
                <a:spcPts val="0"/>
              </a:spcAft>
            </a:pPr>
            <a:endParaRPr lang="en-US" sz="1100" spc="45" dirty="0">
              <a:solidFill>
                <a:schemeClr val="tx1"/>
              </a:solidFill>
              <a:latin typeface="Arial" panose="020B0604020202020204" pitchFamily="34" charset="0"/>
              <a:cs typeface="Arial" panose="020B0604020202020204" pitchFamily="34" charset="0"/>
            </a:endParaRPr>
          </a:p>
          <a:p>
            <a:pPr marL="457200" marR="457200" indent="0" algn="just">
              <a:lnSpc>
                <a:spcPts val="1300"/>
              </a:lnSpc>
              <a:spcAft>
                <a:spcPts val="0"/>
              </a:spcAft>
            </a:pPr>
            <a:endParaRPr lang="en-US" sz="1100" spc="45" dirty="0" smtClean="0">
              <a:solidFill>
                <a:schemeClr val="tx1"/>
              </a:solidFill>
              <a:latin typeface="Arial" panose="020B0604020202020204" pitchFamily="34" charset="0"/>
              <a:cs typeface="Arial" panose="020B0604020202020204" pitchFamily="34" charset="0"/>
            </a:endParaRPr>
          </a:p>
        </p:txBody>
      </p:sp>
      <p:sp>
        <p:nvSpPr>
          <p:cNvPr id="8" name="Text Placeholder 7"/>
          <p:cNvSpPr>
            <a:spLocks noGrp="1"/>
          </p:cNvSpPr>
          <p:nvPr>
            <p:ph type="body" idx="10"/>
          </p:nvPr>
        </p:nvSpPr>
        <p:spPr>
          <a:xfrm>
            <a:off x="0" y="0"/>
            <a:ext cx="5657215" cy="3169920"/>
          </a:xfrm>
          <a:prstGeom prst="rect">
            <a:avLst/>
          </a:prstGeom>
          <a:noFill/>
          <a:ln w="0" cmpd="sng">
            <a:noFill/>
            <a:prstDash val="solid"/>
          </a:ln>
        </p:spPr>
        <p:txBody>
          <a:bodyPr vert="horz" lIns="0" tIns="403225" rIns="0" bIns="0" anchor="t"/>
          <a:lstStyle/>
          <a:p>
            <a:pPr marL="457200" marR="0" indent="0" algn="l">
              <a:lnSpc>
                <a:spcPts val="2300"/>
              </a:lnSpc>
              <a:spcAft>
                <a:spcPts val="0"/>
              </a:spcAft>
            </a:pPr>
            <a:r>
              <a:rPr lang="en-US" sz="2050" b="1" spc="120" dirty="0">
                <a:solidFill>
                  <a:srgbClr val="0070C0"/>
                </a:solidFill>
                <a:latin typeface="Times New Roman" panose="02020603050405020304" pitchFamily="1"/>
              </a:rPr>
              <a:t>THE COMMUNITY </a:t>
            </a:r>
            <a:r>
              <a:rPr lang="en-US" sz="1250" b="1" spc="120" dirty="0">
                <a:solidFill>
                  <a:srgbClr val="0070C0"/>
                </a:solidFill>
                <a:latin typeface="Arial" panose="02020603050405020304" pitchFamily="2"/>
              </a:rPr>
              <a:t>CONTINUED </a:t>
            </a:r>
          </a:p>
          <a:p>
            <a:pPr marL="457200" marR="274320" indent="0" algn="just">
              <a:lnSpc>
                <a:spcPts val="1300"/>
              </a:lnSpc>
              <a:spcBef>
                <a:spcPts val="1220"/>
              </a:spcBef>
              <a:spcAft>
                <a:spcPts val="0"/>
              </a:spcAft>
            </a:pPr>
            <a:r>
              <a:rPr lang="en-US" sz="1100" spc="30" dirty="0" smtClean="0">
                <a:solidFill>
                  <a:srgbClr val="383C39"/>
                </a:solidFill>
                <a:latin typeface="Arial" panose="020B0604020202020204" pitchFamily="34" charset="0"/>
                <a:cs typeface="Arial" panose="020B0604020202020204" pitchFamily="34" charset="0"/>
              </a:rPr>
              <a:t>The City of DeBary is at a turning point.  With exciting new leadership in place, City leaders are embarking on a two-pronged effort of correcting long-standing issues while simultaneously creating innovative concepts incorporating our unique assets: a historic river-front city with the only Sun Rail stop in Volusia County, a community that straddles Volusia and Seminole Counties, moderate tax climate and low crime rate contributes to our quality of life and makes DeBary a great place for business.</a:t>
            </a:r>
          </a:p>
          <a:p>
            <a:pPr marL="457200" marR="274320" indent="0" algn="just">
              <a:lnSpc>
                <a:spcPts val="1300"/>
              </a:lnSpc>
              <a:spcBef>
                <a:spcPts val="1220"/>
              </a:spcBef>
              <a:spcAft>
                <a:spcPts val="0"/>
              </a:spcAft>
            </a:pPr>
            <a:r>
              <a:rPr lang="en-US" sz="1100" spc="30" dirty="0" smtClean="0">
                <a:solidFill>
                  <a:srgbClr val="383C39"/>
                </a:solidFill>
                <a:latin typeface="Arial" panose="020B0604020202020204" pitchFamily="34" charset="0"/>
                <a:cs typeface="Arial" panose="020B0604020202020204" pitchFamily="34" charset="0"/>
              </a:rPr>
              <a:t>DeBary residents have expressed a desire for more mixed-use communities.  Imagine a place that offers a unique and </a:t>
            </a:r>
            <a:r>
              <a:rPr lang="en-US" sz="1100" spc="30" smtClean="0">
                <a:solidFill>
                  <a:srgbClr val="383C39"/>
                </a:solidFill>
                <a:latin typeface="Arial" panose="020B0604020202020204" pitchFamily="34" charset="0"/>
                <a:cs typeface="Arial" panose="020B0604020202020204" pitchFamily="34" charset="0"/>
              </a:rPr>
              <a:t>varied quality </a:t>
            </a:r>
            <a:r>
              <a:rPr lang="en-US" sz="1100" spc="30" dirty="0" smtClean="0">
                <a:solidFill>
                  <a:srgbClr val="383C39"/>
                </a:solidFill>
                <a:latin typeface="Arial" panose="020B0604020202020204" pitchFamily="34" charset="0"/>
                <a:cs typeface="Arial" panose="020B0604020202020204" pitchFamily="34" charset="0"/>
              </a:rPr>
              <a:t>of life that includes more than 1000 acres of recreational parks and conservation lands within a 5-15 minute walk.  Add in three (3) regional trail systems totaling more than 600 miles that intersect naturally at The new DeBary Main Street.  Launch your boat on the St. Johns River and enjoy more than 350 miles of boating, fishing and water sports.  </a:t>
            </a:r>
            <a:r>
              <a:rPr lang="en-US" sz="1100" b="1" i="1" spc="30" dirty="0" smtClean="0">
                <a:solidFill>
                  <a:srgbClr val="383C39"/>
                </a:solidFill>
                <a:latin typeface="Arial" panose="020B0604020202020204" pitchFamily="34" charset="0"/>
                <a:cs typeface="Arial" panose="020B0604020202020204" pitchFamily="34" charset="0"/>
              </a:rPr>
              <a:t>More…than you imagined.</a:t>
            </a:r>
            <a:endParaRPr lang="en-US" sz="1100" spc="30" dirty="0">
              <a:solidFill>
                <a:srgbClr val="383C39"/>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7215" y="880745"/>
            <a:ext cx="1670238" cy="258191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653155"/>
            <a:ext cx="3327400" cy="249555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65152" y="4634230"/>
            <a:ext cx="3278293" cy="245872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803909" y="1649730"/>
            <a:ext cx="4453891" cy="530225"/>
          </a:xfrm>
        </p:spPr>
        <p:txBody>
          <a:bodyPr/>
          <a:lstStyle/>
          <a:p>
            <a:r>
              <a:rPr lang="en-US" sz="2800" b="1" dirty="0">
                <a:solidFill>
                  <a:schemeClr val="accent6">
                    <a:lumMod val="60000"/>
                    <a:lumOff val="40000"/>
                  </a:schemeClr>
                </a:solidFill>
              </a:rPr>
              <a:t>ABOUT THE POSITION </a:t>
            </a:r>
          </a:p>
          <a:p>
            <a:endParaRPr lang="en-US" dirty="0"/>
          </a:p>
        </p:txBody>
      </p:sp>
      <p:sp>
        <p:nvSpPr>
          <p:cNvPr id="3" name="Text Placeholder 2"/>
          <p:cNvSpPr>
            <a:spLocks noGrp="1"/>
          </p:cNvSpPr>
          <p:nvPr>
            <p:ph type="body" idx="10"/>
          </p:nvPr>
        </p:nvSpPr>
        <p:spPr>
          <a:xfrm>
            <a:off x="266699" y="207010"/>
            <a:ext cx="7289165" cy="1065530"/>
          </a:xfrm>
        </p:spPr>
        <p:txBody>
          <a:bodyPr>
            <a:normAutofit fontScale="80000" lnSpcReduction="10000"/>
          </a:bodyPr>
          <a:lstStyle/>
          <a:p>
            <a:r>
              <a:rPr lang="en-US" sz="1900" b="1" dirty="0">
                <a:solidFill>
                  <a:schemeClr val="bg1"/>
                </a:solidFill>
              </a:rPr>
              <a:t>This is a very unique opportunity for the right person.  DeBary does not currently have a “Main Street” or Town Center but City Leadership envisions a place that will become just that.  There is an area of the City already identified and where our vision will come to fruition.  The person fortunate enough to join our team will play an integral role in making the imagined a dream come true.</a:t>
            </a:r>
          </a:p>
          <a:p>
            <a:endParaRPr lang="en-US" dirty="0"/>
          </a:p>
        </p:txBody>
      </p:sp>
      <p:sp>
        <p:nvSpPr>
          <p:cNvPr id="4" name="Text Placeholder 3"/>
          <p:cNvSpPr>
            <a:spLocks noGrp="1"/>
          </p:cNvSpPr>
          <p:nvPr>
            <p:ph type="body" idx="10"/>
          </p:nvPr>
        </p:nvSpPr>
        <p:spPr>
          <a:xfrm>
            <a:off x="385127" y="2497455"/>
            <a:ext cx="3526155" cy="5279390"/>
          </a:xfrm>
          <a:noFill/>
        </p:spPr>
        <p:txBody>
          <a:bodyPr/>
          <a:lstStyle/>
          <a:p>
            <a:r>
              <a:rPr lang="en-US" sz="1400" b="1" dirty="0">
                <a:solidFill>
                  <a:schemeClr val="bg1"/>
                </a:solidFill>
              </a:rPr>
              <a:t>In addition to the marketing activities inherent in any Economic Development position, we picture this person also bringing to our Main Street a site and/or land development and/or community development perspective.  This position will be very “hands-on” with the ideal candidate bringing a blend of abilities that would include site development and marketing. Someone who does not mind “getting their hands dirty” while witnessing what is now vacant parcels become the very heart of the City of DeBary.</a:t>
            </a:r>
          </a:p>
          <a:p>
            <a:endParaRPr lang="en-US" dirty="0"/>
          </a:p>
        </p:txBody>
      </p:sp>
      <p:sp>
        <p:nvSpPr>
          <p:cNvPr id="5" name="Text Placeholder 4"/>
          <p:cNvSpPr>
            <a:spLocks noGrp="1"/>
          </p:cNvSpPr>
          <p:nvPr>
            <p:ph type="body" idx="10"/>
          </p:nvPr>
        </p:nvSpPr>
        <p:spPr>
          <a:xfrm>
            <a:off x="3202305" y="6516370"/>
            <a:ext cx="4110990" cy="4970780"/>
          </a:xfrm>
        </p:spPr>
        <p:txBody>
          <a:bodyPr/>
          <a:lstStyle/>
          <a:p>
            <a:r>
              <a:rPr lang="en-US" sz="1400" b="1" dirty="0">
                <a:solidFill>
                  <a:schemeClr val="bg1"/>
                </a:solidFill>
              </a:rPr>
              <a:t>The Director of Economic Development will work extremely closely with our City Manager, Growth Management Director and our Communications and Government Affairs Director.  Identifying external stakeholders that are willing and able to conform to our vision will be priorities; keeping the small-town feel while at the same time bringing a variety of housing, services and amenities to our Main Street.  We are looking for an individual that can make </a:t>
            </a:r>
            <a:r>
              <a:rPr lang="en-US" sz="1400" b="1" i="1" dirty="0">
                <a:solidFill>
                  <a:schemeClr val="bg1"/>
                </a:solidFill>
              </a:rPr>
              <a:t>MORE THAN WE IMAGINED, well, perfect!</a:t>
            </a:r>
            <a:endParaRPr lang="en-US" sz="1400" b="1" dirty="0">
              <a:solidFill>
                <a:schemeClr val="bg1"/>
              </a:solidFill>
            </a:endParaRPr>
          </a:p>
          <a:p>
            <a:endParaRPr lang="en-US" dirty="0"/>
          </a:p>
        </p:txBody>
      </p:sp>
    </p:spTree>
    <p:extLst>
      <p:ext uri="{BB962C8B-B14F-4D97-AF65-F5344CB8AC3E}">
        <p14:creationId xmlns:p14="http://schemas.microsoft.com/office/powerpoint/2010/main" val="4165486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15383" y="2843213"/>
            <a:ext cx="7757017" cy="4352544"/>
          </a:xfrm>
          <a:prstGeom prst="rect">
            <a:avLst/>
          </a:prstGeom>
        </p:spPr>
      </p:pic>
      <p:sp>
        <p:nvSpPr>
          <p:cNvPr id="4" name="Text Placeholder 6"/>
          <p:cNvSpPr txBox="1">
            <a:spLocks/>
          </p:cNvSpPr>
          <p:nvPr/>
        </p:nvSpPr>
        <p:spPr>
          <a:xfrm>
            <a:off x="1638300" y="7505700"/>
            <a:ext cx="5875655" cy="2552700"/>
          </a:xfrm>
          <a:prstGeom prst="rect">
            <a:avLst/>
          </a:prstGeom>
          <a:noFill/>
          <a:ln w="0" cmpd="sng">
            <a:noFill/>
            <a:prstDash val="solid"/>
          </a:ln>
        </p:spPr>
        <p:txBody>
          <a:bodyPr vert="horz" lIns="0" tIns="9525" rIns="0" bIns="0" anchor="t"/>
          <a:lstStyle/>
          <a:p>
            <a:pPr algn="l">
              <a:lnSpc>
                <a:spcPts val="1800"/>
              </a:lnSpc>
            </a:pPr>
            <a:r>
              <a:rPr lang="en-US" sz="1200" spc="105" dirty="0" smtClean="0">
                <a:solidFill>
                  <a:schemeClr val="accent1">
                    <a:lumMod val="75000"/>
                  </a:schemeClr>
                </a:solidFill>
                <a:latin typeface="Arial" panose="02020603050405020304" pitchFamily="2"/>
              </a:rPr>
              <a:t>Growth Management</a:t>
            </a:r>
          </a:p>
          <a:p>
            <a:pPr algn="l">
              <a:lnSpc>
                <a:spcPts val="1800"/>
              </a:lnSpc>
            </a:pPr>
            <a:endParaRPr lang="en-US" sz="1200" spc="105" dirty="0" smtClean="0">
              <a:solidFill>
                <a:schemeClr val="accent1">
                  <a:lumMod val="75000"/>
                </a:schemeClr>
              </a:solidFill>
              <a:latin typeface="Arial" panose="02020603050405020304" pitchFamily="2"/>
            </a:endParaRPr>
          </a:p>
          <a:p>
            <a:pPr algn="l">
              <a:lnSpc>
                <a:spcPts val="1800"/>
              </a:lnSpc>
            </a:pPr>
            <a:r>
              <a:rPr lang="en-US" sz="1200" i="1" dirty="0" smtClean="0">
                <a:solidFill>
                  <a:schemeClr val="accent1">
                    <a:lumMod val="75000"/>
                  </a:schemeClr>
                </a:solidFill>
              </a:rPr>
              <a:t>DeBary is currently experiencing tremendous growth, with over 1,300 single-family units and 300 multifamily units approved over the last four years. Additionally, over 100,000 sq. ft. of commercial, office, and light industrial space has been permitted in this same time period. A candidate that has experience in coordinating economic development services in fast-growing communities and can market and attract targeted business and industries desiring to locate in the vicinity of the Orlando metropolitan area is strongly desired. Previous experience in coordinating with a growth management/land development services departments is also preferred. </a:t>
            </a:r>
            <a:endParaRPr lang="en-US" sz="1200" dirty="0" smtClean="0">
              <a:solidFill>
                <a:schemeClr val="accent1">
                  <a:lumMod val="75000"/>
                </a:schemeClr>
              </a:solidFill>
            </a:endParaRPr>
          </a:p>
          <a:p>
            <a:pPr algn="l">
              <a:lnSpc>
                <a:spcPts val="1800"/>
              </a:lnSpc>
            </a:pPr>
            <a:endParaRPr lang="en-US" sz="1650" b="1" spc="105" dirty="0" smtClean="0">
              <a:solidFill>
                <a:srgbClr val="037341"/>
              </a:solidFill>
              <a:latin typeface="Arial" panose="02020603050405020304" pitchFamily="2"/>
            </a:endParaRPr>
          </a:p>
        </p:txBody>
      </p:sp>
      <p:sp>
        <p:nvSpPr>
          <p:cNvPr id="5" name="TextBox 4"/>
          <p:cNvSpPr txBox="1"/>
          <p:nvPr/>
        </p:nvSpPr>
        <p:spPr>
          <a:xfrm>
            <a:off x="431800" y="381000"/>
            <a:ext cx="7082155" cy="1200329"/>
          </a:xfrm>
          <a:prstGeom prst="rect">
            <a:avLst/>
          </a:prstGeom>
          <a:noFill/>
        </p:spPr>
        <p:txBody>
          <a:bodyPr wrap="square" rtlCol="0">
            <a:spAutoFit/>
          </a:bodyPr>
          <a:lstStyle/>
          <a:p>
            <a:pPr algn="ctr"/>
            <a:r>
              <a:rPr lang="en-US" dirty="0" smtClean="0">
                <a:solidFill>
                  <a:schemeClr val="accent1">
                    <a:lumMod val="75000"/>
                  </a:schemeClr>
                </a:solidFill>
              </a:rPr>
              <a:t>DeBary Main Street</a:t>
            </a:r>
          </a:p>
          <a:p>
            <a:pPr algn="ctr"/>
            <a:endParaRPr lang="en-US" dirty="0">
              <a:solidFill>
                <a:schemeClr val="accent1">
                  <a:lumMod val="75000"/>
                </a:schemeClr>
              </a:solidFill>
            </a:endParaRPr>
          </a:p>
          <a:p>
            <a:pPr algn="ctr"/>
            <a:r>
              <a:rPr lang="en-US" dirty="0" smtClean="0">
                <a:solidFill>
                  <a:schemeClr val="accent1">
                    <a:lumMod val="75000"/>
                  </a:schemeClr>
                </a:solidFill>
              </a:rPr>
              <a:t>You could be the catalyst that makes DeBary Main Street </a:t>
            </a:r>
          </a:p>
          <a:p>
            <a:pPr algn="ctr"/>
            <a:r>
              <a:rPr lang="en-US" i="1" dirty="0" smtClean="0">
                <a:solidFill>
                  <a:schemeClr val="accent1">
                    <a:lumMod val="75000"/>
                  </a:schemeClr>
                </a:solidFill>
              </a:rPr>
              <a:t>More Than We Imagined!!</a:t>
            </a:r>
            <a:endParaRPr lang="en-US" i="1" dirty="0">
              <a:solidFill>
                <a:schemeClr val="accent1">
                  <a:lumMod val="75000"/>
                </a:schemeClr>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807678815"/>
              </p:ext>
            </p:extLst>
          </p:nvPr>
        </p:nvGraphicFramePr>
        <p:xfrm>
          <a:off x="215900" y="1656011"/>
          <a:ext cx="7404100" cy="706120"/>
        </p:xfrm>
        <a:graphic>
          <a:graphicData uri="http://schemas.openxmlformats.org/drawingml/2006/table">
            <a:tbl>
              <a:tblPr firstRow="1" bandRow="1">
                <a:tableStyleId>{5C22544A-7EE6-4342-B048-85BDC9FD1C3A}</a:tableStyleId>
              </a:tblPr>
              <a:tblGrid>
                <a:gridCol w="3702050">
                  <a:extLst>
                    <a:ext uri="{9D8B030D-6E8A-4147-A177-3AD203B41FA5}">
                      <a16:colId xmlns:a16="http://schemas.microsoft.com/office/drawing/2014/main" val="1788666771"/>
                    </a:ext>
                  </a:extLst>
                </a:gridCol>
                <a:gridCol w="3702050">
                  <a:extLst>
                    <a:ext uri="{9D8B030D-6E8A-4147-A177-3AD203B41FA5}">
                      <a16:colId xmlns:a16="http://schemas.microsoft.com/office/drawing/2014/main" val="1829853950"/>
                    </a:ext>
                  </a:extLst>
                </a:gridCol>
              </a:tblGrid>
              <a:tr h="274389">
                <a:tc>
                  <a:txBody>
                    <a:bodyPr/>
                    <a:lstStyle/>
                    <a:p>
                      <a:pPr algn="ctr"/>
                      <a:r>
                        <a:rPr lang="en-US" sz="1600" b="1" dirty="0" err="1" smtClean="0"/>
                        <a:t>DeBary’s</a:t>
                      </a:r>
                      <a:r>
                        <a:rPr lang="en-US" sz="1600" b="1" dirty="0" smtClean="0"/>
                        <a:t> Missing Centerpiece</a:t>
                      </a:r>
                      <a:endParaRPr lang="en-US" sz="1600" b="1" dirty="0"/>
                    </a:p>
                  </a:txBody>
                  <a:tcPr/>
                </a:tc>
                <a:tc>
                  <a:txBody>
                    <a:bodyPr/>
                    <a:lstStyle/>
                    <a:p>
                      <a:pPr algn="ctr"/>
                      <a:r>
                        <a:rPr lang="en-US" sz="1600" b="1" dirty="0" smtClean="0"/>
                        <a:t>20</a:t>
                      </a:r>
                      <a:r>
                        <a:rPr lang="en-US" sz="1600" b="1" baseline="0" dirty="0" smtClean="0"/>
                        <a:t> – 50 Acres High Density Downtown</a:t>
                      </a:r>
                      <a:endParaRPr lang="en-US" sz="1600" b="1" dirty="0"/>
                    </a:p>
                  </a:txBody>
                  <a:tcPr/>
                </a:tc>
                <a:extLst>
                  <a:ext uri="{0D108BD9-81ED-4DB2-BD59-A6C34878D82A}">
                    <a16:rowId xmlns:a16="http://schemas.microsoft.com/office/drawing/2014/main" val="1055723139"/>
                  </a:ext>
                </a:extLst>
              </a:tr>
              <a:tr h="370840">
                <a:tc>
                  <a:txBody>
                    <a:bodyPr/>
                    <a:lstStyle/>
                    <a:p>
                      <a:pPr algn="ctr"/>
                      <a:r>
                        <a:rPr lang="en-US" sz="1600" b="1" dirty="0" smtClean="0">
                          <a:solidFill>
                            <a:schemeClr val="bg1"/>
                          </a:solidFill>
                        </a:rPr>
                        <a:t>Located Across</a:t>
                      </a:r>
                      <a:r>
                        <a:rPr lang="en-US" sz="1600" b="1" baseline="0" dirty="0" smtClean="0">
                          <a:solidFill>
                            <a:schemeClr val="bg1"/>
                          </a:solidFill>
                        </a:rPr>
                        <a:t> from </a:t>
                      </a:r>
                      <a:r>
                        <a:rPr lang="en-US" sz="1600" b="1" baseline="0" dirty="0" err="1" smtClean="0">
                          <a:solidFill>
                            <a:schemeClr val="bg1"/>
                          </a:solidFill>
                        </a:rPr>
                        <a:t>Sunrail</a:t>
                      </a:r>
                      <a:endParaRPr lang="en-US" sz="1600" b="1" dirty="0">
                        <a:solidFill>
                          <a:schemeClr val="bg1"/>
                        </a:solidFill>
                      </a:endParaRPr>
                    </a:p>
                  </a:txBody>
                  <a:tcPr>
                    <a:solidFill>
                      <a:schemeClr val="accent1">
                        <a:lumMod val="75000"/>
                      </a:schemeClr>
                    </a:solidFill>
                  </a:tcPr>
                </a:tc>
                <a:tc>
                  <a:txBody>
                    <a:bodyPr/>
                    <a:lstStyle/>
                    <a:p>
                      <a:pPr algn="ctr"/>
                      <a:r>
                        <a:rPr lang="en-US" sz="1600" b="1" dirty="0" smtClean="0">
                          <a:solidFill>
                            <a:schemeClr val="bg1"/>
                          </a:solidFill>
                        </a:rPr>
                        <a:t>Modern Urban Living</a:t>
                      </a:r>
                      <a:endParaRPr lang="en-US" sz="1600" b="1" dirty="0">
                        <a:solidFill>
                          <a:schemeClr val="bg1"/>
                        </a:solidFill>
                      </a:endParaRPr>
                    </a:p>
                  </a:txBody>
                  <a:tcPr>
                    <a:solidFill>
                      <a:schemeClr val="accent1">
                        <a:lumMod val="75000"/>
                      </a:schemeClr>
                    </a:solidFill>
                  </a:tcPr>
                </a:tc>
                <a:extLst>
                  <a:ext uri="{0D108BD9-81ED-4DB2-BD59-A6C34878D82A}">
                    <a16:rowId xmlns:a16="http://schemas.microsoft.com/office/drawing/2014/main" val="649648971"/>
                  </a:ext>
                </a:extLst>
              </a:tr>
            </a:tbl>
          </a:graphicData>
        </a:graphic>
      </p:graphicFrame>
    </p:spTree>
    <p:extLst>
      <p:ext uri="{BB962C8B-B14F-4D97-AF65-F5344CB8AC3E}">
        <p14:creationId xmlns:p14="http://schemas.microsoft.com/office/powerpoint/2010/main" val="3894793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0" y="381000"/>
            <a:ext cx="7772400" cy="430530"/>
          </a:xfrm>
          <a:prstGeom prst="rect">
            <a:avLst/>
          </a:prstGeom>
          <a:noFill/>
          <a:ln w="0" cmpd="sng">
            <a:noFill/>
            <a:prstDash val="solid"/>
          </a:ln>
        </p:spPr>
        <p:txBody>
          <a:bodyPr vert="horz" lIns="0" tIns="3175" rIns="0" bIns="0" anchor="t"/>
          <a:lstStyle/>
          <a:p>
            <a:pPr marL="320040" marR="0" indent="0" algn="l">
              <a:lnSpc>
                <a:spcPts val="2900"/>
              </a:lnSpc>
              <a:spcAft>
                <a:spcPts val="395"/>
              </a:spcAft>
            </a:pPr>
            <a:r>
              <a:rPr lang="en-US" sz="2550" b="1" spc="200" dirty="0">
                <a:solidFill>
                  <a:schemeClr val="accent6">
                    <a:lumMod val="50000"/>
                  </a:schemeClr>
                </a:solidFill>
                <a:latin typeface="Didact Gothic" panose="00000500000000000000" pitchFamily="2" charset="0"/>
              </a:rPr>
              <a:t>IDEAL CANDIDATE </a:t>
            </a:r>
          </a:p>
        </p:txBody>
      </p:sp>
      <p:sp>
        <p:nvSpPr>
          <p:cNvPr id="5" name="Text Placeholder 4"/>
          <p:cNvSpPr>
            <a:spLocks noGrp="1"/>
          </p:cNvSpPr>
          <p:nvPr>
            <p:ph type="body" idx="10"/>
          </p:nvPr>
        </p:nvSpPr>
        <p:spPr>
          <a:xfrm>
            <a:off x="0" y="811530"/>
            <a:ext cx="7772400" cy="4449445"/>
          </a:xfrm>
          <a:prstGeom prst="rect">
            <a:avLst/>
          </a:prstGeom>
          <a:noFill/>
          <a:ln w="0" cmpd="sng">
            <a:noFill/>
            <a:prstDash val="solid"/>
          </a:ln>
        </p:spPr>
        <p:txBody>
          <a:bodyPr vert="horz" lIns="0" tIns="10160" rIns="0" bIns="0" anchor="t"/>
          <a:lstStyle/>
          <a:p>
            <a:pPr marL="320040" marR="320040" indent="0" algn="just">
              <a:lnSpc>
                <a:spcPts val="1300"/>
              </a:lnSpc>
              <a:spcAft>
                <a:spcPts val="0"/>
              </a:spcAft>
            </a:pPr>
            <a:r>
              <a:rPr lang="en-US" sz="1200" spc="60" dirty="0">
                <a:solidFill>
                  <a:schemeClr val="accent6">
                    <a:lumMod val="50000"/>
                  </a:schemeClr>
                </a:solidFill>
                <a:latin typeface="Arial Narrow" panose="020B0606020202030204" pitchFamily="34" charset="0"/>
              </a:rPr>
              <a:t>The City </a:t>
            </a:r>
            <a:r>
              <a:rPr lang="en-US" sz="1200" spc="60" dirty="0" smtClean="0">
                <a:solidFill>
                  <a:schemeClr val="accent6">
                    <a:lumMod val="50000"/>
                  </a:schemeClr>
                </a:solidFill>
                <a:latin typeface="Arial Narrow" panose="020B0606020202030204" pitchFamily="34" charset="0"/>
              </a:rPr>
              <a:t>of DeBary seeks </a:t>
            </a:r>
            <a:r>
              <a:rPr lang="en-US" sz="1200" spc="60" dirty="0">
                <a:solidFill>
                  <a:schemeClr val="accent6">
                    <a:lumMod val="50000"/>
                  </a:schemeClr>
                </a:solidFill>
                <a:latin typeface="Arial Narrow" panose="020B0606020202030204" pitchFamily="34" charset="0"/>
              </a:rPr>
              <a:t>a servant leader of high integrity to serve as its next Director of Economic Development. The selected individual must be passionate about public service and enthusiastic about being a part of a growing and dynamic community. </a:t>
            </a:r>
          </a:p>
          <a:p>
            <a:pPr marL="320040" marR="320040" indent="0" algn="just">
              <a:lnSpc>
                <a:spcPts val="1300"/>
              </a:lnSpc>
              <a:spcBef>
                <a:spcPts val="1340"/>
              </a:spcBef>
              <a:spcAft>
                <a:spcPts val="0"/>
              </a:spcAft>
            </a:pPr>
            <a:r>
              <a:rPr lang="en-US" sz="1200" spc="50" dirty="0" smtClean="0">
                <a:solidFill>
                  <a:schemeClr val="accent6">
                    <a:lumMod val="50000"/>
                  </a:schemeClr>
                </a:solidFill>
                <a:latin typeface="Arial Narrow" panose="020B0606020202030204" pitchFamily="34" charset="0"/>
              </a:rPr>
              <a:t>The </a:t>
            </a:r>
            <a:r>
              <a:rPr lang="en-US" sz="1200" spc="50" dirty="0">
                <a:solidFill>
                  <a:schemeClr val="accent6">
                    <a:lumMod val="50000"/>
                  </a:schemeClr>
                </a:solidFill>
                <a:latin typeface="Arial Narrow" panose="020B0606020202030204" pitchFamily="34" charset="0"/>
              </a:rPr>
              <a:t>successful candidate will have a demonstrated track record of creative and entrepreneurial approaches and be willing to consider “outside the box” strategies to address economic development issues and challenges. </a:t>
            </a:r>
            <a:r>
              <a:rPr lang="en-US" sz="1200" spc="50" dirty="0" smtClean="0">
                <a:solidFill>
                  <a:schemeClr val="accent6">
                    <a:lumMod val="50000"/>
                  </a:schemeClr>
                </a:solidFill>
                <a:latin typeface="Arial Narrow" panose="020B0606020202030204" pitchFamily="34" charset="0"/>
              </a:rPr>
              <a:t>DeBary is seeking a self-motivated individual, a visionary that can imagine the possibilities, and execute the steps necessary to bring ideas to fruition.</a:t>
            </a:r>
            <a:endParaRPr lang="en-US" sz="1200" spc="50" dirty="0">
              <a:solidFill>
                <a:schemeClr val="accent6">
                  <a:lumMod val="50000"/>
                </a:schemeClr>
              </a:solidFill>
              <a:latin typeface="Arial Narrow" panose="020B0606020202030204" pitchFamily="34" charset="0"/>
            </a:endParaRPr>
          </a:p>
          <a:p>
            <a:pPr marL="320040" marR="320040" indent="0" algn="just">
              <a:lnSpc>
                <a:spcPts val="1300"/>
              </a:lnSpc>
              <a:spcBef>
                <a:spcPts val="1360"/>
              </a:spcBef>
              <a:spcAft>
                <a:spcPts val="910"/>
              </a:spcAft>
            </a:pPr>
            <a:r>
              <a:rPr lang="en-US" sz="1200" spc="45" dirty="0" smtClean="0">
                <a:solidFill>
                  <a:schemeClr val="accent6">
                    <a:lumMod val="50000"/>
                  </a:schemeClr>
                </a:solidFill>
                <a:latin typeface="Arial Narrow" panose="020B0606020202030204" pitchFamily="34" charset="0"/>
              </a:rPr>
              <a:t>DeBary achieves much with our small, 43-employee staff.  We require an independent self-starter for this one-person department.  An individual with a proven ability to establish </a:t>
            </a:r>
            <a:r>
              <a:rPr lang="en-US" sz="1200" spc="45" dirty="0">
                <a:solidFill>
                  <a:schemeClr val="accent6">
                    <a:lumMod val="50000"/>
                  </a:schemeClr>
                </a:solidFill>
                <a:latin typeface="Arial Narrow" panose="020B0606020202030204" pitchFamily="34" charset="0"/>
              </a:rPr>
              <a:t>and maintain positive, trusting, and highly productive relationships and work continuously with both internal and external groups to facilitate a strong, high performing </a:t>
            </a:r>
            <a:r>
              <a:rPr lang="en-US" sz="1200" spc="45" dirty="0" smtClean="0">
                <a:solidFill>
                  <a:schemeClr val="accent6">
                    <a:lumMod val="50000"/>
                  </a:schemeClr>
                </a:solidFill>
                <a:latin typeface="Arial Narrow" panose="020B0606020202030204" pitchFamily="34" charset="0"/>
              </a:rPr>
              <a:t>team is required. </a:t>
            </a:r>
            <a:r>
              <a:rPr lang="en-US" sz="1200" spc="45" dirty="0">
                <a:solidFill>
                  <a:schemeClr val="accent6">
                    <a:lumMod val="50000"/>
                  </a:schemeClr>
                </a:solidFill>
                <a:latin typeface="Arial Narrow" panose="020B0606020202030204" pitchFamily="34" charset="0"/>
              </a:rPr>
              <a:t>A team builder with a collaborative and proactive management style will be successful in this position. The selected individual will advocate for development opportunities </a:t>
            </a:r>
            <a:r>
              <a:rPr lang="en-US" sz="1200" spc="45" dirty="0" smtClean="0">
                <a:solidFill>
                  <a:schemeClr val="accent6">
                    <a:lumMod val="50000"/>
                  </a:schemeClr>
                </a:solidFill>
                <a:latin typeface="Arial Narrow" panose="020B0606020202030204" pitchFamily="34" charset="0"/>
              </a:rPr>
              <a:t>and </a:t>
            </a:r>
            <a:r>
              <a:rPr lang="en-US" sz="1200" spc="45" dirty="0">
                <a:solidFill>
                  <a:schemeClr val="accent6">
                    <a:lumMod val="50000"/>
                  </a:schemeClr>
                </a:solidFill>
                <a:latin typeface="Arial Narrow" panose="020B0606020202030204" pitchFamily="34" charset="0"/>
              </a:rPr>
              <a:t>be a champion for the community. </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3237" y="3530917"/>
            <a:ext cx="3577167" cy="2682875"/>
          </a:xfrm>
          <a:prstGeom prst="rect">
            <a:avLst/>
          </a:prstGeom>
        </p:spPr>
      </p:pic>
      <p:sp>
        <p:nvSpPr>
          <p:cNvPr id="14" name="TextBox 13"/>
          <p:cNvSpPr txBox="1"/>
          <p:nvPr/>
        </p:nvSpPr>
        <p:spPr>
          <a:xfrm>
            <a:off x="190005" y="3530917"/>
            <a:ext cx="3657600" cy="2308324"/>
          </a:xfrm>
          <a:prstGeom prst="rect">
            <a:avLst/>
          </a:prstGeom>
          <a:noFill/>
        </p:spPr>
        <p:txBody>
          <a:bodyPr wrap="square" rtlCol="0">
            <a:spAutoFit/>
          </a:bodyPr>
          <a:lstStyle/>
          <a:p>
            <a:pPr algn="ctr"/>
            <a:r>
              <a:rPr lang="en-US" dirty="0" smtClean="0">
                <a:solidFill>
                  <a:schemeClr val="accent6">
                    <a:lumMod val="50000"/>
                  </a:schemeClr>
                </a:solidFill>
                <a:latin typeface="Arial Narrow" panose="020B0606020202030204" pitchFamily="34" charset="0"/>
              </a:rPr>
              <a:t>In addition to experience with marketing concepts inherent with economic development, we are seeking an individual who will share our passion, and provide us with a unique blend of experiences that incorporates site and land development initiatives into our Main Street project.</a:t>
            </a:r>
            <a:endParaRPr lang="en-US" dirty="0">
              <a:solidFill>
                <a:schemeClr val="accent6">
                  <a:lumMod val="50000"/>
                </a:schemeClr>
              </a:solidFill>
              <a:latin typeface="Arial Narrow" panose="020B0606020202030204" pitchFamily="34" charset="0"/>
            </a:endParaRPr>
          </a:p>
        </p:txBody>
      </p:sp>
      <p:sp>
        <p:nvSpPr>
          <p:cNvPr id="16" name="TextBox 15"/>
          <p:cNvSpPr txBox="1"/>
          <p:nvPr/>
        </p:nvSpPr>
        <p:spPr>
          <a:xfrm>
            <a:off x="4073237" y="6813361"/>
            <a:ext cx="3446538" cy="1754326"/>
          </a:xfrm>
          <a:prstGeom prst="rect">
            <a:avLst/>
          </a:prstGeom>
          <a:noFill/>
        </p:spPr>
        <p:txBody>
          <a:bodyPr wrap="square" rtlCol="0">
            <a:spAutoFit/>
          </a:bodyPr>
          <a:lstStyle/>
          <a:p>
            <a:pPr algn="ctr"/>
            <a:r>
              <a:rPr lang="en-US" dirty="0" smtClean="0">
                <a:solidFill>
                  <a:schemeClr val="accent6">
                    <a:lumMod val="50000"/>
                  </a:schemeClr>
                </a:solidFill>
                <a:latin typeface="Arial Narrow" panose="020B0606020202030204" pitchFamily="34" charset="0"/>
              </a:rPr>
              <a:t>We are seeking an individual with a Bachelor’s Degree or equivalent in Urban Planning, Economics, Public or Business Administration, Marketing or related field with five (5) years related experience.</a:t>
            </a:r>
            <a:endParaRPr lang="en-US" dirty="0">
              <a:solidFill>
                <a:schemeClr val="accent6">
                  <a:lumMod val="50000"/>
                </a:schemeClr>
              </a:solidFill>
              <a:latin typeface="Arial Narrow" panose="020B0606020202030204" pitchFamily="34" charset="0"/>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005" y="6360459"/>
            <a:ext cx="3546842" cy="2660131"/>
          </a:xfrm>
          <a:prstGeom prst="rect">
            <a:avLst/>
          </a:prstGeom>
        </p:spPr>
      </p:pic>
      <p:sp>
        <p:nvSpPr>
          <p:cNvPr id="2" name="Text Placeholder 1"/>
          <p:cNvSpPr>
            <a:spLocks noGrp="1"/>
          </p:cNvSpPr>
          <p:nvPr>
            <p:ph type="body" idx="10"/>
          </p:nvPr>
        </p:nvSpPr>
        <p:spPr/>
        <p:txBody>
          <a:bodyPr/>
          <a:lstStyle/>
          <a:p>
            <a:endParaRPr lang="en-US"/>
          </a:p>
        </p:txBody>
      </p:sp>
      <p:sp>
        <p:nvSpPr>
          <p:cNvPr id="3" name="Text Placeholder 2"/>
          <p:cNvSpPr>
            <a:spLocks noGrp="1"/>
          </p:cNvSpPr>
          <p:nvPr>
            <p:ph type="body" idx="10"/>
          </p:nvPr>
        </p:nvSpPr>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155542" y="381000"/>
            <a:ext cx="7616858" cy="430530"/>
          </a:xfrm>
        </p:spPr>
        <p:txBody>
          <a:bodyPr/>
          <a:lstStyle/>
          <a:p>
            <a:pPr algn="ctr"/>
            <a:r>
              <a:rPr lang="en-US" sz="2000" b="1" dirty="0" smtClean="0">
                <a:solidFill>
                  <a:schemeClr val="accent1">
                    <a:lumMod val="50000"/>
                  </a:schemeClr>
                </a:solidFill>
              </a:rPr>
              <a:t>Challenges &amp; Opportunities</a:t>
            </a:r>
            <a:endParaRPr lang="en-US" sz="2000" b="1" dirty="0">
              <a:solidFill>
                <a:schemeClr val="accent1">
                  <a:lumMod val="50000"/>
                </a:schemeClr>
              </a:solidFill>
            </a:endParaRPr>
          </a:p>
        </p:txBody>
      </p:sp>
      <p:sp>
        <p:nvSpPr>
          <p:cNvPr id="3" name="Text Placeholder 2"/>
          <p:cNvSpPr>
            <a:spLocks noGrp="1"/>
          </p:cNvSpPr>
          <p:nvPr>
            <p:ph type="body" idx="10"/>
          </p:nvPr>
        </p:nvSpPr>
        <p:spPr>
          <a:xfrm rot="20993561">
            <a:off x="365879" y="1178485"/>
            <a:ext cx="3618292" cy="1636426"/>
          </a:xfrm>
          <a:solidFill>
            <a:schemeClr val="accent1">
              <a:lumMod val="40000"/>
              <a:lumOff val="60000"/>
            </a:schemeClr>
          </a:solidFill>
        </p:spPr>
        <p:txBody>
          <a:bodyPr/>
          <a:lstStyle/>
          <a:p>
            <a:pPr algn="ctr"/>
            <a:r>
              <a:rPr lang="en-US" sz="1600" b="1" dirty="0" smtClean="0">
                <a:latin typeface="Ink Free" panose="03080402000500000000" pitchFamily="66" charset="0"/>
              </a:rPr>
              <a:t>DeBary has the northernmost </a:t>
            </a:r>
            <a:r>
              <a:rPr lang="en-US" sz="1600" b="1" dirty="0" err="1" smtClean="0">
                <a:latin typeface="Ink Free" panose="03080402000500000000" pitchFamily="66" charset="0"/>
              </a:rPr>
              <a:t>SunRail</a:t>
            </a:r>
            <a:r>
              <a:rPr lang="en-US" sz="1600" b="1" dirty="0" smtClean="0">
                <a:latin typeface="Ink Free" panose="03080402000500000000" pitchFamily="66" charset="0"/>
              </a:rPr>
              <a:t> station in Central Florida.  We have developed a Transit-Oriented Development Overlay District to encourage high-density, mixed use growth associated with trending lifestyles.</a:t>
            </a:r>
          </a:p>
          <a:p>
            <a:endParaRPr lang="en-US" dirty="0"/>
          </a:p>
        </p:txBody>
      </p:sp>
      <p:sp>
        <p:nvSpPr>
          <p:cNvPr id="4" name="Text Placeholder 3"/>
          <p:cNvSpPr>
            <a:spLocks noGrp="1"/>
          </p:cNvSpPr>
          <p:nvPr>
            <p:ph type="body" idx="10"/>
          </p:nvPr>
        </p:nvSpPr>
        <p:spPr>
          <a:xfrm rot="548025">
            <a:off x="153528" y="5749018"/>
            <a:ext cx="3641959" cy="1544485"/>
          </a:xfrm>
          <a:solidFill>
            <a:schemeClr val="tx2">
              <a:lumMod val="20000"/>
              <a:lumOff val="80000"/>
            </a:schemeClr>
          </a:solidFill>
        </p:spPr>
        <p:txBody>
          <a:bodyPr/>
          <a:lstStyle/>
          <a:p>
            <a:pPr algn="ctr"/>
            <a:r>
              <a:rPr lang="en-US" sz="1600" b="1" dirty="0" smtClean="0">
                <a:latin typeface="Ink Free" panose="03080402000500000000" pitchFamily="66" charset="0"/>
              </a:rPr>
              <a:t>Within the TOD, DeBary has designed an area to become a “Main Street.” We do not currently have a downtown, but Leadership envisions a place that will become the heart of the City.</a:t>
            </a:r>
          </a:p>
          <a:p>
            <a:pPr algn="ctr"/>
            <a:endParaRPr lang="en-US" sz="1400" dirty="0"/>
          </a:p>
        </p:txBody>
      </p:sp>
      <p:sp>
        <p:nvSpPr>
          <p:cNvPr id="5" name="Text Placeholder 4"/>
          <p:cNvSpPr>
            <a:spLocks noGrp="1"/>
          </p:cNvSpPr>
          <p:nvPr>
            <p:ph type="body" idx="10"/>
          </p:nvPr>
        </p:nvSpPr>
        <p:spPr>
          <a:xfrm rot="20836616">
            <a:off x="4132736" y="3241881"/>
            <a:ext cx="3282096" cy="1493915"/>
          </a:xfrm>
          <a:solidFill>
            <a:schemeClr val="accent3">
              <a:lumMod val="40000"/>
              <a:lumOff val="60000"/>
            </a:schemeClr>
          </a:solidFill>
        </p:spPr>
        <p:txBody>
          <a:bodyPr/>
          <a:lstStyle/>
          <a:p>
            <a:pPr algn="ctr"/>
            <a:r>
              <a:rPr lang="en-US" sz="1600" b="1" dirty="0" smtClean="0">
                <a:latin typeface="Ink Free" panose="03080402000500000000" pitchFamily="66" charset="0"/>
              </a:rPr>
              <a:t>In our City corridor, marketing in-fill commercial lots, as well as redevelopment opportunities, are key to revitalization and beautification.</a:t>
            </a:r>
          </a:p>
          <a:p>
            <a:endParaRPr lang="en-US" dirty="0"/>
          </a:p>
        </p:txBody>
      </p:sp>
      <p:sp>
        <p:nvSpPr>
          <p:cNvPr id="6" name="Text Placeholder 5"/>
          <p:cNvSpPr>
            <a:spLocks noGrp="1"/>
          </p:cNvSpPr>
          <p:nvPr>
            <p:ph type="body" idx="10"/>
          </p:nvPr>
        </p:nvSpPr>
        <p:spPr>
          <a:xfrm rot="534308">
            <a:off x="4113903" y="8026316"/>
            <a:ext cx="3335495" cy="1621256"/>
          </a:xfrm>
          <a:solidFill>
            <a:schemeClr val="accent3">
              <a:lumMod val="40000"/>
              <a:lumOff val="60000"/>
            </a:schemeClr>
          </a:solidFill>
        </p:spPr>
        <p:txBody>
          <a:bodyPr/>
          <a:lstStyle/>
          <a:p>
            <a:pPr algn="ctr"/>
            <a:endParaRPr lang="en-US" sz="1600" b="1" dirty="0" smtClean="0">
              <a:latin typeface="Ink Free" panose="03080402000500000000" pitchFamily="66" charset="0"/>
            </a:endParaRPr>
          </a:p>
          <a:p>
            <a:pPr algn="ctr"/>
            <a:r>
              <a:rPr lang="en-US" sz="1600" b="1" dirty="0" smtClean="0">
                <a:latin typeface="Ink Free" panose="03080402000500000000" pitchFamily="66" charset="0"/>
              </a:rPr>
              <a:t>Recognized need to strengthen relationships with current DeBary businesses to enhance our community and promote long-term success.</a:t>
            </a:r>
          </a:p>
          <a:p>
            <a:pPr algn="ct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4766" y="904114"/>
            <a:ext cx="2445530" cy="1830204"/>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543" y="3224847"/>
            <a:ext cx="3485791" cy="2017737"/>
          </a:xfrm>
          <a:prstGeom prst="rect">
            <a:avLst/>
          </a:prstGeom>
        </p:spPr>
      </p:pic>
      <p:pic>
        <p:nvPicPr>
          <p:cNvPr id="1026" name="Picture 2" descr="May be an image of text that says 'You are cordially invited to join US as we welcome GoJuice to our community Gojuíce DEBARY Y OF DEBARY FLORIDS DeBary City CITY OF DEBARY When: March 13, 10 am 11 am Where: 33 S C.R. Beall Blv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542" y="7777923"/>
            <a:ext cx="3637931" cy="22804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49245" y="5372847"/>
            <a:ext cx="3270843" cy="1817136"/>
          </a:xfrm>
          <a:prstGeom prst="rect">
            <a:avLst/>
          </a:prstGeom>
        </p:spPr>
      </p:pic>
    </p:spTree>
    <p:extLst>
      <p:ext uri="{BB962C8B-B14F-4D97-AF65-F5344CB8AC3E}">
        <p14:creationId xmlns:p14="http://schemas.microsoft.com/office/powerpoint/2010/main" val="3972113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1" y="265355"/>
            <a:ext cx="3697941" cy="692150"/>
          </a:xfrm>
          <a:prstGeom prst="rect">
            <a:avLst/>
          </a:prstGeom>
          <a:noFill/>
          <a:ln w="0" cmpd="sng">
            <a:noFill/>
            <a:prstDash val="solid"/>
          </a:ln>
        </p:spPr>
        <p:txBody>
          <a:bodyPr vert="horz" lIns="0" tIns="253365" rIns="0" bIns="0" anchor="t"/>
          <a:lstStyle/>
          <a:p>
            <a:pPr marL="502920" marR="0" indent="0" algn="ctr">
              <a:lnSpc>
                <a:spcPts val="2900"/>
              </a:lnSpc>
              <a:spcAft>
                <a:spcPts val="510"/>
              </a:spcAft>
            </a:pPr>
            <a:r>
              <a:rPr lang="en-US" sz="2550" b="1" spc="235" dirty="0">
                <a:solidFill>
                  <a:schemeClr val="bg1"/>
                </a:solidFill>
                <a:latin typeface="Times New Roman" panose="02020603050405020304" pitchFamily="1"/>
              </a:rPr>
              <a:t>COMPENSATION &amp;</a:t>
            </a:r>
            <a:r>
              <a:rPr lang="en-US" sz="2550" b="1" spc="235" dirty="0" smtClean="0">
                <a:solidFill>
                  <a:schemeClr val="bg1"/>
                </a:solidFill>
                <a:latin typeface="Times New Roman" panose="02020603050405020304" pitchFamily="1"/>
              </a:rPr>
              <a:t> </a:t>
            </a:r>
            <a:r>
              <a:rPr lang="en-US" sz="2550" b="1" spc="235" dirty="0">
                <a:solidFill>
                  <a:schemeClr val="bg1"/>
                </a:solidFill>
                <a:latin typeface="Times New Roman" panose="02020603050405020304" pitchFamily="1"/>
              </a:rPr>
              <a:t>BENEFITS </a:t>
            </a:r>
          </a:p>
        </p:txBody>
      </p:sp>
      <p:sp>
        <p:nvSpPr>
          <p:cNvPr id="6" name="Text Placeholder 5"/>
          <p:cNvSpPr>
            <a:spLocks noGrp="1"/>
          </p:cNvSpPr>
          <p:nvPr>
            <p:ph type="body" idx="10"/>
          </p:nvPr>
        </p:nvSpPr>
        <p:spPr>
          <a:xfrm>
            <a:off x="-29135" y="4855756"/>
            <a:ext cx="7772400" cy="500726"/>
          </a:xfrm>
          <a:prstGeom prst="rect">
            <a:avLst/>
          </a:prstGeom>
          <a:noFill/>
          <a:ln w="0" cmpd="sng">
            <a:noFill/>
            <a:prstDash val="solid"/>
          </a:ln>
        </p:spPr>
        <p:txBody>
          <a:bodyPr vert="horz" lIns="0" tIns="0" rIns="0" bIns="0" anchor="t"/>
          <a:lstStyle/>
          <a:p>
            <a:pPr marL="502920" marR="0" indent="0" algn="l">
              <a:lnSpc>
                <a:spcPts val="2100"/>
              </a:lnSpc>
              <a:spcAft>
                <a:spcPts val="0"/>
              </a:spcAft>
            </a:pPr>
            <a:r>
              <a:rPr lang="en-US" sz="2550" spc="225" dirty="0">
                <a:solidFill>
                  <a:schemeClr val="bg1"/>
                </a:solidFill>
                <a:latin typeface="Times New Roman" panose="02020603050405020304" pitchFamily="1"/>
              </a:rPr>
              <a:t>APPLICATION PROCESS </a:t>
            </a:r>
          </a:p>
        </p:txBody>
      </p:sp>
      <p:sp>
        <p:nvSpPr>
          <p:cNvPr id="7" name="Text Placeholder 6"/>
          <p:cNvSpPr>
            <a:spLocks noGrp="1"/>
          </p:cNvSpPr>
          <p:nvPr>
            <p:ph type="body" idx="10"/>
          </p:nvPr>
        </p:nvSpPr>
        <p:spPr>
          <a:xfrm>
            <a:off x="58271" y="5382862"/>
            <a:ext cx="7597588" cy="796290"/>
          </a:xfrm>
          <a:prstGeom prst="rect">
            <a:avLst/>
          </a:prstGeom>
          <a:noFill/>
          <a:ln w="0" cmpd="sng">
            <a:noFill/>
            <a:prstDash val="solid"/>
          </a:ln>
        </p:spPr>
        <p:txBody>
          <a:bodyPr vert="horz" lIns="0" tIns="0" rIns="0" bIns="0" anchor="t"/>
          <a:lstStyle/>
          <a:p>
            <a:pPr marL="502920" marR="0" indent="0" algn="r">
              <a:lnSpc>
                <a:spcPts val="2400"/>
              </a:lnSpc>
              <a:spcAft>
                <a:spcPts val="1510"/>
              </a:spcAft>
            </a:pPr>
            <a:r>
              <a:rPr lang="en-US" sz="1400" spc="0" dirty="0">
                <a:solidFill>
                  <a:schemeClr val="bg1"/>
                </a:solidFill>
                <a:latin typeface="Tahoma" panose="02020603050405020304" pitchFamily="2"/>
              </a:rPr>
              <a:t>Please apply </a:t>
            </a:r>
            <a:r>
              <a:rPr lang="en-US" sz="1400" spc="0" dirty="0" smtClean="0">
                <a:solidFill>
                  <a:schemeClr val="bg1"/>
                </a:solidFill>
                <a:latin typeface="Tahoma" panose="02020603050405020304" pitchFamily="2"/>
              </a:rPr>
              <a:t>online: https://debary.org/jobs</a:t>
            </a:r>
            <a:r>
              <a:rPr dirty="0"/>
              <a:t/>
            </a:r>
            <a:br>
              <a:rPr dirty="0"/>
            </a:br>
            <a:r>
              <a:rPr lang="en-US" sz="1100" spc="0" dirty="0" smtClean="0">
                <a:solidFill>
                  <a:srgbClr val="393C38"/>
                </a:solidFill>
                <a:latin typeface="Tahoma" panose="02020603050405020304" pitchFamily="2"/>
              </a:rPr>
              <a:t> </a:t>
            </a:r>
            <a:endParaRPr lang="en-US" sz="1100" spc="0" dirty="0">
              <a:solidFill>
                <a:srgbClr val="393C38"/>
              </a:solidFill>
              <a:latin typeface="Tahoma" panose="02020603050405020304" pitchFamily="2"/>
            </a:endParaRPr>
          </a:p>
        </p:txBody>
      </p:sp>
      <p:graphicFrame>
        <p:nvGraphicFramePr>
          <p:cNvPr id="9" name="Table 8"/>
          <p:cNvGraphicFramePr>
            <a:graphicFrameLocks noGrp="1"/>
          </p:cNvGraphicFramePr>
          <p:nvPr>
            <p:extLst>
              <p:ext uri="{D42A27DB-BD31-4B8C-83A1-F6EECF244321}">
                <p14:modId xmlns:p14="http://schemas.microsoft.com/office/powerpoint/2010/main" val="2079751786"/>
              </p:ext>
            </p:extLst>
          </p:nvPr>
        </p:nvGraphicFramePr>
        <p:xfrm>
          <a:off x="0" y="7617049"/>
          <a:ext cx="7772400" cy="2413635"/>
        </p:xfrm>
        <a:graphic>
          <a:graphicData uri="http://schemas.openxmlformats.org/drawingml/2006/table">
            <a:tbl>
              <a:tblPr/>
              <a:tblGrid>
                <a:gridCol w="7745506">
                  <a:extLst>
                    <a:ext uri="{9D8B030D-6E8A-4147-A177-3AD203B41FA5}">
                      <a16:colId xmlns:a16="http://schemas.microsoft.com/office/drawing/2014/main" val="20000"/>
                    </a:ext>
                  </a:extLst>
                </a:gridCol>
                <a:gridCol w="26894">
                  <a:extLst>
                    <a:ext uri="{9D8B030D-6E8A-4147-A177-3AD203B41FA5}">
                      <a16:colId xmlns:a16="http://schemas.microsoft.com/office/drawing/2014/main" val="20001"/>
                    </a:ext>
                  </a:extLst>
                </a:gridCol>
              </a:tblGrid>
              <a:tr h="1017905">
                <a:tc rowSpan="3">
                  <a:txBody>
                    <a:bodyPr/>
                    <a:lstStyle/>
                    <a:p>
                      <a:pPr marL="502920" marR="0" indent="0" algn="l">
                        <a:lnSpc>
                          <a:spcPts val="1200"/>
                        </a:lnSpc>
                        <a:spcBef>
                          <a:spcPts val="0"/>
                        </a:spcBef>
                        <a:spcAft>
                          <a:spcPts val="0"/>
                        </a:spcAft>
                      </a:pPr>
                      <a:r>
                        <a:rPr lang="en-US" sz="1200" b="1" spc="0" dirty="0" smtClean="0">
                          <a:solidFill>
                            <a:schemeClr val="bg1"/>
                          </a:solidFill>
                          <a:latin typeface="Tahoma" panose="02020603050405020304" pitchFamily="2"/>
                        </a:rPr>
                        <a:t>For More Information Contact:</a:t>
                      </a:r>
                    </a:p>
                    <a:p>
                      <a:pPr marL="502920" marR="0" indent="0" algn="l">
                        <a:lnSpc>
                          <a:spcPts val="1200"/>
                        </a:lnSpc>
                        <a:spcBef>
                          <a:spcPts val="0"/>
                        </a:spcBef>
                        <a:spcAft>
                          <a:spcPts val="0"/>
                        </a:spcAft>
                      </a:pPr>
                      <a:r>
                        <a:rPr lang="en-US" sz="1200" b="1" spc="0" dirty="0" smtClean="0">
                          <a:solidFill>
                            <a:schemeClr val="bg1"/>
                          </a:solidFill>
                          <a:latin typeface="Tahoma" panose="02020603050405020304" pitchFamily="2"/>
                        </a:rPr>
                        <a:t>Wendy Cullen</a:t>
                      </a:r>
                      <a:br>
                        <a:rPr lang="en-US" sz="1200" b="1" spc="0" dirty="0" smtClean="0">
                          <a:solidFill>
                            <a:schemeClr val="bg1"/>
                          </a:solidFill>
                          <a:latin typeface="Tahoma" panose="02020603050405020304" pitchFamily="2"/>
                        </a:rPr>
                      </a:br>
                      <a:r>
                        <a:rPr lang="en-US" sz="1200" b="1" spc="0" dirty="0" smtClean="0">
                          <a:solidFill>
                            <a:schemeClr val="bg1"/>
                          </a:solidFill>
                          <a:latin typeface="Tahoma" panose="02020603050405020304" pitchFamily="2"/>
                        </a:rPr>
                        <a:t>Human Resource Director</a:t>
                      </a:r>
                    </a:p>
                    <a:p>
                      <a:pPr marL="502920" marR="0" indent="0" algn="l">
                        <a:lnSpc>
                          <a:spcPts val="1200"/>
                        </a:lnSpc>
                        <a:spcBef>
                          <a:spcPts val="0"/>
                        </a:spcBef>
                        <a:spcAft>
                          <a:spcPts val="0"/>
                        </a:spcAft>
                      </a:pPr>
                      <a:r>
                        <a:rPr lang="en-US" sz="1200" b="1" spc="0" dirty="0" smtClean="0">
                          <a:solidFill>
                            <a:schemeClr val="bg1"/>
                          </a:solidFill>
                          <a:latin typeface="Tahoma" panose="02020603050405020304" pitchFamily="2"/>
                          <a:hlinkClick r:id="rId2"/>
                        </a:rPr>
                        <a:t>wcullen@debary.org</a:t>
                      </a:r>
                      <a:endParaRPr lang="en-US" sz="1200" b="1" spc="0" dirty="0" smtClean="0">
                        <a:solidFill>
                          <a:schemeClr val="bg1"/>
                        </a:solidFill>
                        <a:latin typeface="Tahoma" panose="02020603050405020304" pitchFamily="2"/>
                      </a:endParaRPr>
                    </a:p>
                    <a:p>
                      <a:pPr marL="502920" marR="0" indent="0" algn="l">
                        <a:lnSpc>
                          <a:spcPts val="1200"/>
                        </a:lnSpc>
                        <a:spcBef>
                          <a:spcPts val="0"/>
                        </a:spcBef>
                        <a:spcAft>
                          <a:spcPts val="0"/>
                        </a:spcAft>
                      </a:pPr>
                      <a:r>
                        <a:rPr lang="en-US" sz="1200" b="1" spc="0" dirty="0" smtClean="0">
                          <a:solidFill>
                            <a:schemeClr val="bg1"/>
                          </a:solidFill>
                          <a:latin typeface="Tahoma" panose="02020603050405020304" pitchFamily="2"/>
                        </a:rPr>
                        <a:t>(386) 601-0217</a:t>
                      </a:r>
                      <a:endParaRPr lang="en-US" sz="1400" spc="0" dirty="0">
                        <a:solidFill>
                          <a:schemeClr val="bg1"/>
                        </a:solidFill>
                        <a:latin typeface="Tahoma" panose="02020603050405020304" pitchFamily="2"/>
                      </a:endParaRPr>
                    </a:p>
                    <a:p>
                      <a:pPr marL="502920" marR="388620" indent="0" algn="just">
                        <a:lnSpc>
                          <a:spcPts val="1300"/>
                        </a:lnSpc>
                        <a:spcBef>
                          <a:spcPts val="1345"/>
                        </a:spcBef>
                        <a:spcAft>
                          <a:spcPts val="90"/>
                        </a:spcAft>
                      </a:pPr>
                      <a:endParaRPr lang="en-US" sz="1100" spc="0" dirty="0" smtClean="0">
                        <a:solidFill>
                          <a:schemeClr val="bg1"/>
                        </a:solidFill>
                        <a:latin typeface="Tahoma" panose="02020603050405020304" pitchFamily="2"/>
                      </a:endParaRPr>
                    </a:p>
                    <a:p>
                      <a:pPr marL="502920" marR="388620" indent="0" algn="r">
                        <a:lnSpc>
                          <a:spcPts val="1300"/>
                        </a:lnSpc>
                        <a:spcBef>
                          <a:spcPts val="1345"/>
                        </a:spcBef>
                        <a:spcAft>
                          <a:spcPts val="90"/>
                        </a:spcAft>
                      </a:pPr>
                      <a:r>
                        <a:rPr lang="en-US" sz="1100" spc="0" dirty="0" smtClean="0">
                          <a:solidFill>
                            <a:schemeClr val="bg1"/>
                          </a:solidFill>
                          <a:latin typeface="Tahoma" panose="02020603050405020304" pitchFamily="2"/>
                        </a:rPr>
                        <a:t>The </a:t>
                      </a:r>
                      <a:r>
                        <a:rPr lang="en-US" sz="1100" spc="0" dirty="0">
                          <a:solidFill>
                            <a:schemeClr val="bg1"/>
                          </a:solidFill>
                          <a:latin typeface="Tahoma" panose="02020603050405020304" pitchFamily="2"/>
                        </a:rPr>
                        <a:t>City of </a:t>
                      </a:r>
                      <a:r>
                        <a:rPr lang="en-US" sz="1100" spc="0" dirty="0" smtClean="0">
                          <a:solidFill>
                            <a:schemeClr val="bg1"/>
                          </a:solidFill>
                          <a:latin typeface="Tahoma" panose="02020603050405020304" pitchFamily="2"/>
                        </a:rPr>
                        <a:t>DeBary is </a:t>
                      </a:r>
                      <a:r>
                        <a:rPr lang="en-US" sz="1100" spc="0" dirty="0">
                          <a:solidFill>
                            <a:schemeClr val="bg1"/>
                          </a:solidFill>
                          <a:latin typeface="Tahoma" panose="02020603050405020304" pitchFamily="2"/>
                        </a:rPr>
                        <a:t>an Equal Opportunity Employer and values diversity in its </a:t>
                      </a:r>
                      <a:r>
                        <a:rPr lang="en-US" sz="1050" spc="0" dirty="0">
                          <a:solidFill>
                            <a:schemeClr val="bg1"/>
                          </a:solidFill>
                          <a:latin typeface="Verdana" panose="02020603050405020304" pitchFamily="2"/>
                        </a:rPr>
                        <a:t>workforce. Applicants selected as finalists for this position will be subject to a </a:t>
                      </a:r>
                      <a:r>
                        <a:rPr lang="en-US" sz="1100" spc="0" dirty="0">
                          <a:solidFill>
                            <a:schemeClr val="bg1"/>
                          </a:solidFill>
                          <a:latin typeface="Tahoma" panose="02020603050405020304" pitchFamily="2"/>
                        </a:rPr>
                        <a:t>comprehensive background check.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1121410">
                <a:tc vMerge="1">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endParaRPr dirty="0"/>
                    </a:p>
                  </a:txBody>
                  <a:tcPr marL="0" marR="0" marT="0" marB="0">
                    <a:lnL w="0" cmpd="sng">
                      <a:noFill/>
                      <a:prstDash val="solid"/>
                    </a:lnL>
                    <a:lnR w="0" cmpd="sng">
                      <a:noFill/>
                      <a:prstDash val="solid"/>
                    </a:lnR>
                    <a:lnT w="0" cmpd="sng">
                      <a:noFill/>
                      <a:prstDash val="solid"/>
                    </a:lnT>
                    <a:lnB w="0" cmpd="sng">
                      <a:noFill/>
                      <a:prstDash val="solid"/>
                    </a:lnB>
                    <a:noFill/>
                  </a:tcPr>
                </a:tc>
                <a:extLst>
                  <a:ext uri="{0D108BD9-81ED-4DB2-BD59-A6C34878D82A}">
                    <a16:rowId xmlns:a16="http://schemas.microsoft.com/office/drawing/2014/main" val="10001"/>
                  </a:ext>
                </a:extLst>
              </a:tr>
              <a:tr h="177165">
                <a:tc vMerge="1">
                  <a:txBody>
                    <a:bodyPr/>
                    <a:lstStyle/>
                    <a:p>
                      <a:endParaRPr/>
                    </a:p>
                  </a:txBody>
                  <a:tcPr marL="0" marR="0" marT="0" marB="0">
                    <a:lnL w="0" cmpd="sng">
                      <a:noFill/>
                      <a:prstDash val="solid"/>
                    </a:lnL>
                    <a:lnR w="0" cmpd="sng">
                      <a:noFill/>
                      <a:prstDash val="solid"/>
                    </a:lnR>
                    <a:lnT w="0" cmpd="sng">
                      <a:noFill/>
                      <a:prstDash val="solid"/>
                    </a:lnT>
                    <a:lnB w="0" cmpd="sng">
                      <a:noFill/>
                      <a:prstDash val="solid"/>
                    </a:lnB>
                  </a:tcPr>
                </a:tc>
                <a:tc>
                  <a:txBody>
                    <a:bodyPr/>
                    <a:lstStyle/>
                    <a:p>
                      <a:endParaRPr dirty="0"/>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2"/>
                  </a:ext>
                </a:extLst>
              </a:tr>
            </a:tbl>
          </a:graphicData>
        </a:graphic>
      </p:graphicFrame>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9047" y="7116323"/>
            <a:ext cx="2288540" cy="1707543"/>
          </a:xfrm>
          <a:prstGeom prst="rect">
            <a:avLst/>
          </a:prstGeom>
        </p:spPr>
      </p:pic>
      <p:sp>
        <p:nvSpPr>
          <p:cNvPr id="11" name="Text Placeholder 4"/>
          <p:cNvSpPr>
            <a:spLocks noGrp="1"/>
          </p:cNvSpPr>
          <p:nvPr>
            <p:ph type="body" idx="10"/>
          </p:nvPr>
        </p:nvSpPr>
        <p:spPr>
          <a:xfrm>
            <a:off x="1801907" y="1806595"/>
            <a:ext cx="5853952" cy="1790045"/>
          </a:xfrm>
          <a:prstGeom prst="rect">
            <a:avLst/>
          </a:prstGeom>
          <a:noFill/>
          <a:ln w="0" cmpd="sng">
            <a:noFill/>
            <a:prstDash val="solid"/>
          </a:ln>
        </p:spPr>
        <p:txBody>
          <a:bodyPr vert="horz" lIns="0" tIns="0" rIns="0" bIns="0" anchor="t"/>
          <a:lstStyle/>
          <a:p>
            <a:pPr marL="502920" marR="411480" indent="0" algn="just">
              <a:spcAft>
                <a:spcPts val="1775"/>
              </a:spcAft>
            </a:pPr>
            <a:r>
              <a:rPr lang="en-US" sz="1400" spc="-10" dirty="0" smtClean="0">
                <a:solidFill>
                  <a:schemeClr val="bg1"/>
                </a:solidFill>
                <a:latin typeface="Comic Sans MS" panose="030F0702030302020204" pitchFamily="66" charset="0"/>
              </a:rPr>
              <a:t>The salary range for the position is $63,792 - $95,687.88, depending upon qualifications and experience.  We offer an excellent benefits program that includes medical, dental, vision, life insurance, and short- and long-term disability and no cost to our employees.  Employees receive 20 (twenty) PTO days per year and the City contributes 10% to the employee’s 401(k).</a:t>
            </a:r>
          </a:p>
        </p:txBody>
      </p:sp>
      <p:sp>
        <p:nvSpPr>
          <p:cNvPr id="2" name="Text Placeholder 1"/>
          <p:cNvSpPr>
            <a:spLocks noGrp="1"/>
          </p:cNvSpPr>
          <p:nvPr>
            <p:ph type="body" idx="10"/>
          </p:nvPr>
        </p:nvSpPr>
        <p:spPr/>
        <p:txBody>
          <a:bodyPr/>
          <a:lstStyle/>
          <a:p>
            <a:endParaRPr lang="en-US"/>
          </a:p>
        </p:txBody>
      </p:sp>
      <p:sp>
        <p:nvSpPr>
          <p:cNvPr id="3" name="Text Placeholder 2"/>
          <p:cNvSpPr>
            <a:spLocks noGrp="1"/>
          </p:cNvSpPr>
          <p:nvPr>
            <p:ph type="body" idx="10"/>
          </p:nvPr>
        </p:nvSpPr>
        <p:spPr/>
        <p:txBody>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843</TotalTime>
  <Words>1606</Words>
  <Application>Microsoft Office PowerPoint</Application>
  <PresentationFormat>Custom</PresentationFormat>
  <Paragraphs>58</Paragraphs>
  <Slides>8</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8</vt:i4>
      </vt:variant>
    </vt:vector>
  </HeadingPairs>
  <TitlesOfParts>
    <vt:vector size="20" baseType="lpstr">
      <vt:lpstr>Arial</vt:lpstr>
      <vt:lpstr>Arial Black</vt:lpstr>
      <vt:lpstr>Arial Narrow</vt:lpstr>
      <vt:lpstr>Calibri</vt:lpstr>
      <vt:lpstr>Comic Sans MS</vt:lpstr>
      <vt:lpstr>Courier New</vt:lpstr>
      <vt:lpstr>Didact Gothic</vt:lpstr>
      <vt:lpstr>Ink Free</vt:lpstr>
      <vt:lpstr>Tahoma</vt:lpstr>
      <vt:lpstr>Times New Roman</vt:lpstr>
      <vt:lpstr>Verdana</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Cullen</dc:creator>
  <cp:lastModifiedBy>Wendy Cullen</cp:lastModifiedBy>
  <cp:revision>70</cp:revision>
  <cp:lastPrinted>2021-03-15T18:47:25Z</cp:lastPrinted>
  <dcterms:modified xsi:type="dcterms:W3CDTF">2021-04-06T13:09:52Z</dcterms:modified>
</cp:coreProperties>
</file>